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6" r:id="rId4"/>
  </p:sldMasterIdLst>
  <p:notesMasterIdLst>
    <p:notesMasterId r:id="rId20"/>
  </p:notesMasterIdLst>
  <p:sldIdLst>
    <p:sldId id="408" r:id="rId5"/>
    <p:sldId id="414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31" r:id="rId14"/>
    <p:sldId id="433" r:id="rId15"/>
    <p:sldId id="429" r:id="rId16"/>
    <p:sldId id="435" r:id="rId17"/>
    <p:sldId id="436" r:id="rId18"/>
    <p:sldId id="421" r:id="rId1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33CC33"/>
    <a:srgbClr val="B9B9B9"/>
    <a:srgbClr val="FFE331"/>
    <a:srgbClr val="FFDC46"/>
    <a:srgbClr val="FFFFFF"/>
    <a:srgbClr val="1D1D1D"/>
    <a:srgbClr val="105AAC"/>
    <a:srgbClr val="146B7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0" autoAdjust="0"/>
    <p:restoredTop sz="83858" autoAdjust="0"/>
  </p:normalViewPr>
  <p:slideViewPr>
    <p:cSldViewPr snapToGrid="0" snapToObjects="1">
      <p:cViewPr varScale="1">
        <p:scale>
          <a:sx n="71" d="100"/>
          <a:sy n="71" d="100"/>
        </p:scale>
        <p:origin x="725" y="7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347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63EF0-8E97-3243-8227-75F41FE640E5}" type="datetimeFigureOut">
              <a:rPr kumimoji="1" lang="zh-TW" altLang="en-US" smtClean="0"/>
              <a:t>2025/11/5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BE7B6-B7D0-C746-9F2C-9E0C47F5C1D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9775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08698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10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68629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Ａ咖哩飯盒、橡皮筋、湯蓋、湯杯、免洗筷和其外包袋、塑膠湯匙、塑膠袋，共８個。若咖哩與飯分開裝，就要再增加一次性垃圾量。</a:t>
            </a:r>
            <a:endParaRPr lang="en-US" altLang="zh-TW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Ｂ內用使用店家的餐具。若使用免洗餐具，就要再增加一次性垃圾量。</a:t>
            </a:r>
            <a:endParaRPr lang="en-US" altLang="zh-TW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Ｃ咖哩飯盒、橡皮筋、湯蓋、湯杯、塑膠袋，共５個。若咖哩與飯分開裝，就要再增加一次性垃圾量。若自備環保餐盒，就不會有一次性垃圾。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13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4588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E7B6-B7D0-C746-9F2C-9E0C47F5C1DE}" type="slidenum">
              <a:rPr kumimoji="1" lang="zh-TW" altLang="en-US" smtClean="0"/>
              <a:t>14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1679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1154836"/>
            <a:ext cx="12193588" cy="40213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 userDrawn="1"/>
        </p:nvSpPr>
        <p:spPr>
          <a:xfrm>
            <a:off x="0" y="1154835"/>
            <a:ext cx="12193588" cy="4021323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標題 14"/>
          <p:cNvSpPr>
            <a:spLocks noGrp="1"/>
          </p:cNvSpPr>
          <p:nvPr>
            <p:ph type="title"/>
          </p:nvPr>
        </p:nvSpPr>
        <p:spPr>
          <a:xfrm>
            <a:off x="458335" y="1728875"/>
            <a:ext cx="6589236" cy="830493"/>
          </a:xfrm>
          <a:prstGeom prst="rect">
            <a:avLst/>
          </a:prstGeom>
        </p:spPr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20" name="副標題 2"/>
          <p:cNvSpPr>
            <a:spLocks noGrp="1"/>
          </p:cNvSpPr>
          <p:nvPr>
            <p:ph type="subTitle" idx="1"/>
          </p:nvPr>
        </p:nvSpPr>
        <p:spPr>
          <a:xfrm>
            <a:off x="2194559" y="2962402"/>
            <a:ext cx="4853011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973294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309" y="865999"/>
            <a:ext cx="3932749" cy="1600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2274" y="1396225"/>
            <a:ext cx="6173004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309" y="2466199"/>
            <a:ext cx="39327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8799" y="365126"/>
            <a:ext cx="9526479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垂直標題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  <a:prstGeom prst="rect">
            <a:avLst/>
          </a:prstGeom>
        </p:spPr>
        <p:txBody>
          <a:bodyPr vert="eaVert"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7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8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9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73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3492722" y="0"/>
            <a:ext cx="8700865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sp>
        <p:nvSpPr>
          <p:cNvPr id="2" name="矩形 1"/>
          <p:cNvSpPr/>
          <p:nvPr userDrawn="1"/>
        </p:nvSpPr>
        <p:spPr>
          <a:xfrm>
            <a:off x="-1" y="0"/>
            <a:ext cx="4419601" cy="6858000"/>
          </a:xfrm>
          <a:prstGeom prst="rect">
            <a:avLst/>
          </a:prstGeom>
          <a:solidFill>
            <a:srgbClr val="105A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359973" y="5901532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FFFFFF"/>
                </a:solidFill>
              </a:rPr>
              <a:t>CONTENTS</a:t>
            </a:r>
            <a:endParaRPr kumimoji="1" lang="zh-CN" altLang="en-US" sz="4267" b="1" dirty="0">
              <a:solidFill>
                <a:srgbClr val="FFFFFF"/>
              </a:solidFill>
            </a:endParaRPr>
          </a:p>
        </p:txBody>
      </p:sp>
      <p:sp>
        <p:nvSpPr>
          <p:cNvPr id="24" name="標題 23"/>
          <p:cNvSpPr>
            <a:spLocks noGrp="1"/>
          </p:cNvSpPr>
          <p:nvPr>
            <p:ph type="title"/>
          </p:nvPr>
        </p:nvSpPr>
        <p:spPr>
          <a:xfrm>
            <a:off x="4921471" y="1508125"/>
            <a:ext cx="6192838" cy="1325563"/>
          </a:xfrm>
          <a:prstGeom prst="rect">
            <a:avLst/>
          </a:prstGeom>
        </p:spPr>
        <p:txBody>
          <a:bodyPr/>
          <a:lstStyle>
            <a:lvl1pPr marL="1143000" indent="-1143000" algn="l">
              <a:buFont typeface="+mj-lt"/>
              <a:buAutoNum type="arabicPeriod"/>
              <a:defRPr sz="5400"/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933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4"/>
          <p:cNvSpPr/>
          <p:nvPr userDrawn="1"/>
        </p:nvSpPr>
        <p:spPr>
          <a:xfrm rot="5400000" flipH="1">
            <a:off x="-160074" y="160869"/>
            <a:ext cx="6869291" cy="6547556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rgbClr val="105A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標題 1"/>
          <p:cNvSpPr>
            <a:spLocks noGrp="1"/>
          </p:cNvSpPr>
          <p:nvPr>
            <p:ph type="ctrTitle"/>
          </p:nvPr>
        </p:nvSpPr>
        <p:spPr>
          <a:xfrm>
            <a:off x="4765101" y="1396225"/>
            <a:ext cx="6590178" cy="2387600"/>
          </a:xfrm>
          <a:prstGeom prst="rect">
            <a:avLst/>
          </a:prstGeom>
        </p:spPr>
        <p:txBody>
          <a:bodyPr anchor="b"/>
          <a:lstStyle>
            <a:lvl1pPr algn="r">
              <a:defRPr sz="6000"/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10" name="副標題 2"/>
          <p:cNvSpPr>
            <a:spLocks noGrp="1"/>
          </p:cNvSpPr>
          <p:nvPr>
            <p:ph type="subTitle" idx="1"/>
          </p:nvPr>
        </p:nvSpPr>
        <p:spPr>
          <a:xfrm>
            <a:off x="4765101" y="3875900"/>
            <a:ext cx="6590178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按一下以編輯母片副標題樣式</a:t>
            </a:r>
            <a:endParaRPr kumimoji="1" lang="zh-TW" altLang="en-US" dirty="0"/>
          </a:p>
        </p:txBody>
      </p:sp>
      <p:sp>
        <p:nvSpPr>
          <p:cNvPr id="11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 dirty="0"/>
          </a:p>
        </p:txBody>
      </p:sp>
      <p:sp>
        <p:nvSpPr>
          <p:cNvPr id="12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13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/>
          <a:p>
            <a:fld id="{A9AFA476-E3F7-9643-864F-5912979220E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8657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56774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flipV="1">
            <a:off x="0" y="0"/>
            <a:ext cx="8634249" cy="685800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8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9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56273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1847959" y="320674"/>
            <a:ext cx="95073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738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310" y="865999"/>
            <a:ext cx="3932749" cy="1600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2275" y="1396225"/>
            <a:ext cx="6173004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310" y="2466199"/>
            <a:ext cx="39327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A7A35B-E923-9A46-A4DB-458FDBC31A3D}" type="datetimeFigureOut">
              <a:rPr kumimoji="1" lang="zh-TW" altLang="en-US" smtClean="0"/>
              <a:pPr/>
              <a:t>2025/11/5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AFA476-E3F7-9643-864F-5912979220EC}" type="slidenum">
              <a:rPr kumimoji="1" lang="zh-TW" altLang="en-US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5A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30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  <p:sldLayoutId id="2147493543" r:id="rId3"/>
    <p:sldLayoutId id="2147493545" r:id="rId4"/>
    <p:sldLayoutId id="2147493556" r:id="rId5"/>
    <p:sldLayoutId id="2147493488" r:id="rId6"/>
    <p:sldLayoutId id="2147493549" r:id="rId7"/>
    <p:sldLayoutId id="2147493544" r:id="rId8"/>
    <p:sldLayoutId id="2147493553" r:id="rId9"/>
    <p:sldLayoutId id="2147493554" r:id="rId10"/>
    <p:sldLayoutId id="2147493555" r:id="rId11"/>
    <p:sldLayoutId id="2147493489" r:id="rId1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PHwFzBUYQ4&amp;t=1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5"/>
          <p:cNvSpPr>
            <a:spLocks noGrp="1"/>
          </p:cNvSpPr>
          <p:nvPr>
            <p:ph type="title"/>
          </p:nvPr>
        </p:nvSpPr>
        <p:spPr>
          <a:xfrm>
            <a:off x="-35154" y="-73740"/>
            <a:ext cx="11847050" cy="1325563"/>
          </a:xfrm>
        </p:spPr>
        <p:txBody>
          <a:bodyPr/>
          <a:lstStyle/>
          <a:p>
            <a:r>
              <a:rPr lang="zh-TW" altLang="en-US" dirty="0"/>
              <a:t>塑說心聲</a:t>
            </a:r>
            <a:r>
              <a:rPr lang="en-US" altLang="zh-TW" dirty="0"/>
              <a:t>---</a:t>
            </a:r>
            <a:r>
              <a:rPr lang="zh-TW" altLang="en-US" dirty="0">
                <a:hlinkClick r:id="rId3"/>
              </a:rPr>
              <a:t>難吃早餐店的減塑革命</a:t>
            </a:r>
            <a:br>
              <a:rPr lang="en-US" altLang="zh-TW" dirty="0"/>
            </a:br>
            <a:r>
              <a:rPr lang="en-US" altLang="zh-TW" sz="3400" dirty="0"/>
              <a:t>The voice of plastic--- revolution of bad breakfast shop</a:t>
            </a:r>
            <a:endParaRPr lang="zh-TW" altLang="en-US" sz="3400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DF20FEA-703C-E0FC-1B3F-EDBAA79F4649}"/>
              </a:ext>
            </a:extLst>
          </p:cNvPr>
          <p:cNvSpPr txBox="1"/>
          <p:nvPr/>
        </p:nvSpPr>
        <p:spPr>
          <a:xfrm>
            <a:off x="10206318" y="5983987"/>
            <a:ext cx="1748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圖片來源</a:t>
            </a:r>
            <a:r>
              <a:rPr lang="en-US" altLang="zh-TW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</a:p>
          <a:p>
            <a:r>
              <a:rPr lang="en-US" altLang="zh-TW" sz="2000" b="0" i="0" dirty="0">
                <a:solidFill>
                  <a:srgbClr val="FFFF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BIG BLUE</a:t>
            </a:r>
            <a:endParaRPr lang="zh-TW" altLang="en-US" sz="2000" dirty="0">
              <a:solidFill>
                <a:srgbClr val="FFFF00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5134CD2-536C-02D0-DAE0-492F978639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36" r="12290"/>
          <a:stretch/>
        </p:blipFill>
        <p:spPr>
          <a:xfrm>
            <a:off x="2661406" y="1505268"/>
            <a:ext cx="6870775" cy="50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36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309" y="2076348"/>
            <a:ext cx="2620188" cy="2576769"/>
          </a:xfrm>
        </p:spPr>
        <p:txBody>
          <a:bodyPr/>
          <a:lstStyle/>
          <a:p>
            <a:pPr marL="0" indent="0" algn="ctr">
              <a:buNone/>
            </a:pPr>
            <a:r>
              <a:rPr lang="zh-TW" altLang="en-US" sz="4400" b="1" dirty="0"/>
              <a:t>Ａ</a:t>
            </a:r>
            <a:endParaRPr lang="en-US" altLang="zh-TW" sz="4400" b="1" dirty="0"/>
          </a:p>
          <a:p>
            <a:pPr marL="0" indent="0">
              <a:buNone/>
            </a:pPr>
            <a:r>
              <a:rPr lang="zh-TW" altLang="en-US" sz="3600" dirty="0"/>
              <a:t>用店家的飲料杯，再拿一支吸管。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238041" y="64587"/>
            <a:ext cx="113435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chemeClr val="bg1"/>
                </a:solidFill>
              </a:rPr>
              <a:t>選擇不同的方式，結果大不同</a:t>
            </a:r>
            <a:endParaRPr lang="en-US" altLang="zh-TW" sz="4800" b="1" dirty="0">
              <a:solidFill>
                <a:schemeClr val="bg1"/>
              </a:solidFill>
            </a:endParaRPr>
          </a:p>
          <a:p>
            <a:r>
              <a:rPr lang="en-US" altLang="zh-TW" sz="3200" b="1" dirty="0">
                <a:solidFill>
                  <a:srgbClr val="FFFF00"/>
                </a:solidFill>
              </a:rPr>
              <a:t>Choosing different methods leads to vastly different results.</a:t>
            </a:r>
            <a:endParaRPr lang="zh-TW" alt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4827748" y="2076348"/>
            <a:ext cx="2571027" cy="2687381"/>
          </a:xfrm>
          <a:prstGeom prst="rect">
            <a:avLst/>
          </a:prstGeom>
          <a:noFill/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4400" b="1" dirty="0"/>
              <a:t>Ｂ</a:t>
            </a:r>
            <a:endParaRPr lang="en-US" altLang="zh-TW" sz="4400" b="1" dirty="0"/>
          </a:p>
          <a:p>
            <a:pPr marL="0" indent="0">
              <a:buNone/>
            </a:pPr>
            <a:r>
              <a:rPr lang="zh-TW" altLang="en-US" sz="3600" dirty="0"/>
              <a:t>用店家的飲料杯，不拿吸管。</a:t>
            </a: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8765570" y="2076348"/>
            <a:ext cx="2418627" cy="2463697"/>
          </a:xfrm>
          <a:prstGeom prst="rect">
            <a:avLst/>
          </a:prstGeom>
          <a:noFill/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4400" b="1" dirty="0"/>
              <a:t>Ｃ</a:t>
            </a:r>
            <a:endParaRPr lang="en-US" altLang="zh-TW" sz="4400" b="1" dirty="0"/>
          </a:p>
          <a:p>
            <a:pPr marL="0" indent="0">
              <a:buNone/>
            </a:pPr>
            <a:r>
              <a:rPr lang="zh-TW" altLang="en-US" sz="3600" dirty="0"/>
              <a:t>自備環保杯、吸管。</a:t>
            </a:r>
            <a:endParaRPr lang="en-US" altLang="zh-TW" sz="3600" dirty="0"/>
          </a:p>
        </p:txBody>
      </p:sp>
      <p:sp>
        <p:nvSpPr>
          <p:cNvPr id="9" name="雲朵形圖說文字 8"/>
          <p:cNvSpPr/>
          <p:nvPr/>
        </p:nvSpPr>
        <p:spPr>
          <a:xfrm>
            <a:off x="2365884" y="1403175"/>
            <a:ext cx="2580968" cy="14117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雲朵形圖說文字 9"/>
          <p:cNvSpPr/>
          <p:nvPr/>
        </p:nvSpPr>
        <p:spPr>
          <a:xfrm>
            <a:off x="6321327" y="1391726"/>
            <a:ext cx="2580968" cy="14117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雲朵形圖說文字 10"/>
          <p:cNvSpPr/>
          <p:nvPr/>
        </p:nvSpPr>
        <p:spPr>
          <a:xfrm>
            <a:off x="9658097" y="1028086"/>
            <a:ext cx="2580968" cy="14117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2719185" y="1805233"/>
            <a:ext cx="241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rgbClr val="FFFF00"/>
                </a:solidFill>
              </a:rPr>
              <a:t>好喝又方便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9960087" y="1186167"/>
            <a:ext cx="24113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我要救</a:t>
            </a:r>
            <a:endParaRPr lang="en-US" altLang="zh-TW" sz="3200" b="1" dirty="0">
              <a:solidFill>
                <a:srgbClr val="FFFF00"/>
              </a:solidFill>
            </a:endParaRPr>
          </a:p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海洋生物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6505021" y="1559012"/>
            <a:ext cx="24113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至少我沒</a:t>
            </a:r>
            <a:endParaRPr lang="en-US" altLang="zh-TW" sz="3200" b="1" dirty="0">
              <a:solidFill>
                <a:srgbClr val="FFFF00"/>
              </a:solidFill>
            </a:endParaRPr>
          </a:p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拿吸管</a:t>
            </a:r>
          </a:p>
        </p:txBody>
      </p:sp>
      <p:grpSp>
        <p:nvGrpSpPr>
          <p:cNvPr id="29" name="群組 28"/>
          <p:cNvGrpSpPr/>
          <p:nvPr/>
        </p:nvGrpSpPr>
        <p:grpSpPr>
          <a:xfrm>
            <a:off x="870156" y="3893577"/>
            <a:ext cx="11260392" cy="2620298"/>
            <a:chOff x="877530" y="3878826"/>
            <a:chExt cx="11260392" cy="2620298"/>
          </a:xfrm>
        </p:grpSpPr>
        <p:sp>
          <p:nvSpPr>
            <p:cNvPr id="16" name="向下箭號 15"/>
            <p:cNvSpPr/>
            <p:nvPr/>
          </p:nvSpPr>
          <p:spPr>
            <a:xfrm>
              <a:off x="9782545" y="4658034"/>
              <a:ext cx="507588" cy="339212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流程圖: 替代處理程序 17"/>
            <p:cNvSpPr/>
            <p:nvPr/>
          </p:nvSpPr>
          <p:spPr>
            <a:xfrm>
              <a:off x="877530" y="5095568"/>
              <a:ext cx="2448232" cy="1386348"/>
            </a:xfrm>
            <a:prstGeom prst="flowChartAlternateProces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流程圖: 替代處理程序 18"/>
            <p:cNvSpPr/>
            <p:nvPr/>
          </p:nvSpPr>
          <p:spPr>
            <a:xfrm>
              <a:off x="8743345" y="5107862"/>
              <a:ext cx="2448232" cy="1386348"/>
            </a:xfrm>
            <a:prstGeom prst="flowChartAlternateProces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流程圖: 替代處理程序 19"/>
            <p:cNvSpPr/>
            <p:nvPr/>
          </p:nvSpPr>
          <p:spPr>
            <a:xfrm>
              <a:off x="4913675" y="5112776"/>
              <a:ext cx="2448232" cy="1386348"/>
            </a:xfrm>
            <a:prstGeom prst="flowChartAlternateProces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1039145" y="5114947"/>
              <a:ext cx="2053716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產生</a:t>
              </a:r>
              <a:r>
                <a:rPr lang="zh-TW" altLang="en-US" sz="4400" b="1" dirty="0">
                  <a:solidFill>
                    <a:srgbClr val="7030A0"/>
                  </a:solidFill>
                </a:rPr>
                <a:t>４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個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塑膠垃圾</a:t>
              </a: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8904965" y="5127240"/>
              <a:ext cx="2053716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產生</a:t>
              </a:r>
              <a:r>
                <a:rPr lang="zh-TW" altLang="en-US" sz="4400" b="1" dirty="0">
                  <a:solidFill>
                    <a:srgbClr val="7030A0"/>
                  </a:solidFill>
                </a:rPr>
                <a:t>０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個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塑膠垃圾</a:t>
              </a: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5082665" y="5117407"/>
              <a:ext cx="2053716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產生</a:t>
              </a:r>
              <a:r>
                <a:rPr lang="zh-TW" altLang="en-US" sz="4400" b="1" dirty="0">
                  <a:solidFill>
                    <a:srgbClr val="7030A0"/>
                  </a:solidFill>
                </a:rPr>
                <a:t>２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個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塑膠垃圾</a:t>
              </a:r>
            </a:p>
          </p:txBody>
        </p:sp>
        <p:sp>
          <p:nvSpPr>
            <p:cNvPr id="25" name="橢圓形圖說文字 24"/>
            <p:cNvSpPr/>
            <p:nvPr/>
          </p:nvSpPr>
          <p:spPr>
            <a:xfrm>
              <a:off x="10345993" y="3878826"/>
              <a:ext cx="1791929" cy="1118419"/>
            </a:xfrm>
            <a:prstGeom prst="wedgeEllipseCallout">
              <a:avLst>
                <a:gd name="adj1" fmla="val -47623"/>
                <a:gd name="adj2" fmla="val 61698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456608" y="3946791"/>
              <a:ext cx="141215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還便宜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7030A0"/>
                  </a:solidFill>
                </a:rPr>
                <a:t>５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元呢</a:t>
              </a:r>
            </a:p>
          </p:txBody>
        </p:sp>
        <p:sp>
          <p:nvSpPr>
            <p:cNvPr id="27" name="向下箭號 26"/>
            <p:cNvSpPr/>
            <p:nvPr/>
          </p:nvSpPr>
          <p:spPr>
            <a:xfrm>
              <a:off x="1894609" y="4635634"/>
              <a:ext cx="507588" cy="339212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向下箭號 27"/>
            <p:cNvSpPr/>
            <p:nvPr/>
          </p:nvSpPr>
          <p:spPr>
            <a:xfrm>
              <a:off x="5857010" y="4638096"/>
              <a:ext cx="507588" cy="339212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855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FBF3E216-B6D2-AA36-AD34-61A92DE90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660" y="2309420"/>
            <a:ext cx="10881360" cy="2499851"/>
          </a:xfrm>
        </p:spPr>
        <p:txBody>
          <a:bodyPr>
            <a:noAutofit/>
          </a:bodyPr>
          <a:lstStyle/>
          <a:p>
            <a:pPr>
              <a:lnSpc>
                <a:spcPts val="5760"/>
              </a:lnSpc>
              <a:spcBef>
                <a:spcPts val="1200"/>
              </a:spcBef>
            </a:pP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你知道</a:t>
            </a:r>
            <a:r>
              <a:rPr lang="zh-TW" altLang="en-US" sz="4800" b="0" u="sng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臺灣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一年所製造的塑膠杯和紙杯垃圾有多少個嗎？</a:t>
            </a:r>
            <a:b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(1)5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 　 </a:t>
            </a:r>
            <a: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(2)10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 　 </a:t>
            </a:r>
            <a: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(3)15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  </a:t>
            </a:r>
            <a:br>
              <a:rPr lang="en-US" altLang="zh-TW" sz="4800" dirty="0">
                <a:solidFill>
                  <a:srgbClr val="1717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TW" altLang="en-US" sz="48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內容版面配置區 4">
            <a:extLst>
              <a:ext uri="{FF2B5EF4-FFF2-40B4-BE49-F238E27FC236}">
                <a16:creationId xmlns:a16="http://schemas.microsoft.com/office/drawing/2014/main" id="{8E141480-81D6-6E97-0A6E-9597FCF47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660" y="4680343"/>
            <a:ext cx="11191160" cy="18754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答案</a:t>
            </a:r>
            <a:r>
              <a:rPr lang="en-US" altLang="zh-TW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endParaRPr lang="en-US" altLang="zh-TW" sz="4800" b="1" i="0" dirty="0">
              <a:solidFill>
                <a:srgbClr val="FFFF00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800" b="1" i="0" dirty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  疊起來的高度竟超過</a:t>
            </a:r>
            <a:r>
              <a:rPr lang="en-US" altLang="zh-TW" sz="6600" b="1" i="0" dirty="0">
                <a:solidFill>
                  <a:srgbClr val="FFFF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6600" b="1" i="0" dirty="0">
                <a:solidFill>
                  <a:srgbClr val="FFFF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zh-TW" altLang="en-US" sz="4800" b="1" i="0" dirty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座</a:t>
            </a:r>
            <a:r>
              <a:rPr lang="en-US" altLang="zh-TW" sz="4800" b="1" i="0" dirty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r>
              <a:rPr lang="zh-TW" altLang="en-US" sz="4800" b="1" i="0" dirty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大樓！</a:t>
            </a:r>
            <a:endParaRPr lang="zh-TW" altLang="en-US" sz="4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 txBox="1">
            <a:spLocks/>
          </p:cNvSpPr>
          <p:nvPr/>
        </p:nvSpPr>
        <p:spPr>
          <a:xfrm>
            <a:off x="246460" y="0"/>
            <a:ext cx="11795760" cy="1659193"/>
          </a:xfrm>
          <a:prstGeom prst="rect">
            <a:avLst/>
          </a:prstGeom>
          <a:noFill/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zh-TW" altLang="en-US" sz="4800" b="1" dirty="0">
                <a:solidFill>
                  <a:schemeClr val="accent5"/>
                </a:solidFill>
              </a:rPr>
              <a:t>想一想：</a:t>
            </a:r>
            <a:endParaRPr lang="en-US" altLang="zh-TW" sz="4800" b="1" dirty="0">
              <a:solidFill>
                <a:schemeClr val="accent5"/>
              </a:solidFill>
            </a:endParaRPr>
          </a:p>
          <a:p>
            <a:pPr marL="0" indent="0">
              <a:buFont typeface="Arial"/>
              <a:buNone/>
            </a:pPr>
            <a:r>
              <a:rPr lang="zh-TW" altLang="en-US" sz="4800" b="1" dirty="0">
                <a:solidFill>
                  <a:schemeClr val="accent5"/>
                </a:solidFill>
              </a:rPr>
              <a:t>　如何在想喝飲料時又不製造塑膠垃圾？</a:t>
            </a:r>
            <a:endParaRPr lang="en-US" altLang="zh-TW" sz="4800" b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en-US" altLang="zh-TW" sz="3000" b="1" dirty="0">
                <a:solidFill>
                  <a:schemeClr val="accent5"/>
                </a:solidFill>
              </a:rPr>
              <a:t>How can you enjoy a beverage without creating plastic waste?</a:t>
            </a:r>
            <a:endParaRPr lang="zh-TW" altLang="en-US" sz="30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98" y="547296"/>
            <a:ext cx="11795760" cy="560070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000" dirty="0"/>
              <a:t>今天媽媽加班，叫我自己去吃晚餐。請問你會選用哪個方式吃晚餐？</a:t>
            </a:r>
            <a:r>
              <a:rPr lang="en-US" altLang="zh-TW" sz="3200" dirty="0">
                <a:solidFill>
                  <a:srgbClr val="FFFF00"/>
                </a:solidFill>
              </a:rPr>
              <a:t>Mom is working overtime today and told me to go eat dinner by myself.</a:t>
            </a:r>
          </a:p>
          <a:p>
            <a:pPr marL="0" indent="0">
              <a:buNone/>
            </a:pPr>
            <a:r>
              <a:rPr lang="zh-TW" altLang="en-US" sz="4000" dirty="0"/>
              <a:t>猜猜看以下三位同學的選擇背後是什麼樣的想法？各會帶來怎樣的結果？</a:t>
            </a:r>
            <a:r>
              <a:rPr lang="en-US" altLang="zh-TW" sz="3200" dirty="0">
                <a:solidFill>
                  <a:srgbClr val="FFFF00"/>
                </a:solidFill>
              </a:rPr>
              <a:t>What are the thoughts behind the three students' choices? What will be the consequences of each choice?</a:t>
            </a:r>
            <a:endParaRPr lang="zh-TW" altLang="en-US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TW" altLang="en-US" sz="4000" dirty="0"/>
              <a:t>　　Ａ叫</a:t>
            </a:r>
            <a:r>
              <a:rPr lang="en-US" altLang="zh-TW" sz="4000" dirty="0" err="1"/>
              <a:t>foodpanda</a:t>
            </a:r>
            <a:r>
              <a:rPr lang="zh-TW" altLang="en-US" sz="4000" dirty="0"/>
              <a:t>送咖哩飯和玉米濃湯。</a:t>
            </a:r>
          </a:p>
          <a:p>
            <a:pPr marL="0" indent="0">
              <a:buNone/>
            </a:pPr>
            <a:r>
              <a:rPr lang="zh-TW" altLang="en-US" sz="4000" dirty="0"/>
              <a:t>　　Ｂ在店家內用咖哩飯和玉米濃湯。</a:t>
            </a:r>
          </a:p>
          <a:p>
            <a:pPr marL="0" indent="0">
              <a:buNone/>
            </a:pPr>
            <a:r>
              <a:rPr lang="zh-TW" altLang="en-US" sz="4000" dirty="0"/>
              <a:t>　　Ｃ外帶咖哩飯和玉米濃湯，不拿餐具。</a:t>
            </a:r>
          </a:p>
          <a:p>
            <a:pPr marL="0" indent="0">
              <a:buNone/>
            </a:pPr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0"/>
            <a:ext cx="3629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solidFill>
                  <a:schemeClr val="accent3"/>
                </a:solidFill>
              </a:rPr>
              <a:t>情境大考驗</a:t>
            </a:r>
          </a:p>
        </p:txBody>
      </p:sp>
    </p:spTree>
    <p:extLst>
      <p:ext uri="{BB962C8B-B14F-4D97-AF65-F5344CB8AC3E}">
        <p14:creationId xmlns:p14="http://schemas.microsoft.com/office/powerpoint/2010/main" val="1446192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308" y="2076348"/>
            <a:ext cx="2744421" cy="2576769"/>
          </a:xfrm>
        </p:spPr>
        <p:txBody>
          <a:bodyPr/>
          <a:lstStyle/>
          <a:p>
            <a:pPr marL="0" indent="0" algn="ctr">
              <a:buNone/>
            </a:pPr>
            <a:r>
              <a:rPr lang="zh-TW" altLang="en-US" sz="4400" b="1" dirty="0"/>
              <a:t>Ａ</a:t>
            </a:r>
            <a:endParaRPr lang="en-US" altLang="zh-TW" sz="4400" b="1" dirty="0"/>
          </a:p>
          <a:p>
            <a:pPr marL="0" indent="0" algn="ctr">
              <a:buNone/>
            </a:pPr>
            <a:r>
              <a:rPr lang="zh-TW" altLang="en-US" sz="3200" dirty="0"/>
              <a:t>叫</a:t>
            </a:r>
            <a:r>
              <a:rPr lang="en-US" altLang="zh-TW" sz="3000" dirty="0" err="1"/>
              <a:t>foodpanda</a:t>
            </a:r>
            <a:r>
              <a:rPr lang="zh-TW" altLang="en-US" sz="3600" dirty="0"/>
              <a:t>送咖哩飯和</a:t>
            </a:r>
            <a:endParaRPr lang="en-US" altLang="zh-TW" sz="3600" dirty="0"/>
          </a:p>
          <a:p>
            <a:pPr marL="0" indent="0" algn="ctr">
              <a:spcBef>
                <a:spcPts val="0"/>
              </a:spcBef>
              <a:buNone/>
            </a:pPr>
            <a:r>
              <a:rPr lang="zh-TW" altLang="en-US" sz="3600" dirty="0"/>
              <a:t>玉米濃湯。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3" y="323431"/>
            <a:ext cx="11343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chemeClr val="bg1"/>
                </a:solidFill>
              </a:rPr>
              <a:t>選擇不同的方式，結果大不同</a:t>
            </a: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4827748" y="2076348"/>
            <a:ext cx="2571027" cy="2687381"/>
          </a:xfrm>
          <a:prstGeom prst="rect">
            <a:avLst/>
          </a:prstGeom>
          <a:noFill/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4400" b="1" dirty="0"/>
              <a:t>Ｂ</a:t>
            </a:r>
            <a:endParaRPr lang="en-US" altLang="zh-TW" sz="4400" b="1" dirty="0"/>
          </a:p>
          <a:p>
            <a:pPr marL="0" indent="0">
              <a:buNone/>
            </a:pPr>
            <a:r>
              <a:rPr lang="zh-TW" altLang="en-US" sz="3600" dirty="0"/>
              <a:t>在店家內用咖哩飯和玉米濃湯。</a:t>
            </a: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8765570" y="2076348"/>
            <a:ext cx="2516946" cy="2463697"/>
          </a:xfrm>
          <a:prstGeom prst="rect">
            <a:avLst/>
          </a:prstGeom>
          <a:noFill/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4400" b="1" dirty="0"/>
              <a:t>Ｃ</a:t>
            </a:r>
            <a:endParaRPr lang="en-US" altLang="zh-TW" sz="4400" b="1" dirty="0"/>
          </a:p>
          <a:p>
            <a:pPr marL="0" indent="0">
              <a:buNone/>
            </a:pPr>
            <a:r>
              <a:rPr lang="zh-TW" altLang="en-US" sz="3600" dirty="0"/>
              <a:t>外帶咖哩飯和玉米濃湯，不拿餐具。</a:t>
            </a:r>
            <a:endParaRPr lang="en-US" altLang="zh-TW" sz="3600" dirty="0"/>
          </a:p>
        </p:txBody>
      </p:sp>
      <p:sp>
        <p:nvSpPr>
          <p:cNvPr id="9" name="雲朵形圖說文字 8"/>
          <p:cNvSpPr/>
          <p:nvPr/>
        </p:nvSpPr>
        <p:spPr>
          <a:xfrm>
            <a:off x="2300749" y="1154427"/>
            <a:ext cx="2580968" cy="14117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雲朵形圖說文字 9"/>
          <p:cNvSpPr/>
          <p:nvPr/>
        </p:nvSpPr>
        <p:spPr>
          <a:xfrm>
            <a:off x="6191870" y="1144596"/>
            <a:ext cx="2580968" cy="14117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雲朵形圖說文字 10"/>
          <p:cNvSpPr/>
          <p:nvPr/>
        </p:nvSpPr>
        <p:spPr>
          <a:xfrm>
            <a:off x="9426684" y="522704"/>
            <a:ext cx="2580968" cy="14117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2542865" y="1314593"/>
            <a:ext cx="21028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不用出門</a:t>
            </a:r>
            <a:endParaRPr lang="en-US" altLang="zh-TW" sz="3200" b="1" dirty="0">
              <a:solidFill>
                <a:srgbClr val="FFFF00"/>
              </a:solidFill>
            </a:endParaRPr>
          </a:p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真方便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6264375" y="1253139"/>
            <a:ext cx="24113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我要救</a:t>
            </a:r>
            <a:endParaRPr lang="en-US" altLang="zh-TW" sz="3200" b="1" dirty="0">
              <a:solidFill>
                <a:srgbClr val="FFFF00"/>
              </a:solidFill>
            </a:endParaRPr>
          </a:p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海洋生物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9511487" y="682189"/>
            <a:ext cx="24113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買回家吃</a:t>
            </a:r>
            <a:endParaRPr lang="en-US" altLang="zh-TW" sz="3200" b="1" dirty="0">
              <a:solidFill>
                <a:srgbClr val="FFFF00"/>
              </a:solidFill>
            </a:endParaRPr>
          </a:p>
          <a:p>
            <a:pPr algn="ctr"/>
            <a:r>
              <a:rPr lang="zh-TW" altLang="en-US" sz="3200" b="1" dirty="0">
                <a:solidFill>
                  <a:srgbClr val="FFFF00"/>
                </a:solidFill>
              </a:rPr>
              <a:t>比較自在</a:t>
            </a:r>
          </a:p>
        </p:txBody>
      </p:sp>
      <p:grpSp>
        <p:nvGrpSpPr>
          <p:cNvPr id="29" name="群組 28"/>
          <p:cNvGrpSpPr/>
          <p:nvPr/>
        </p:nvGrpSpPr>
        <p:grpSpPr>
          <a:xfrm>
            <a:off x="840046" y="4650385"/>
            <a:ext cx="10344157" cy="1863490"/>
            <a:chOff x="847420" y="4635634"/>
            <a:chExt cx="10344157" cy="1863490"/>
          </a:xfrm>
        </p:grpSpPr>
        <p:sp>
          <p:nvSpPr>
            <p:cNvPr id="16" name="向下箭號 15"/>
            <p:cNvSpPr/>
            <p:nvPr/>
          </p:nvSpPr>
          <p:spPr>
            <a:xfrm>
              <a:off x="9782545" y="4658034"/>
              <a:ext cx="507588" cy="339212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流程圖: 替代處理程序 17"/>
            <p:cNvSpPr/>
            <p:nvPr/>
          </p:nvSpPr>
          <p:spPr>
            <a:xfrm>
              <a:off x="877530" y="5095568"/>
              <a:ext cx="2448232" cy="1386348"/>
            </a:xfrm>
            <a:prstGeom prst="flowChartAlternateProces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流程圖: 替代處理程序 18"/>
            <p:cNvSpPr/>
            <p:nvPr/>
          </p:nvSpPr>
          <p:spPr>
            <a:xfrm>
              <a:off x="8743345" y="5107862"/>
              <a:ext cx="2448232" cy="1386348"/>
            </a:xfrm>
            <a:prstGeom prst="flowChartAlternateProces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流程圖: 替代處理程序 19"/>
            <p:cNvSpPr/>
            <p:nvPr/>
          </p:nvSpPr>
          <p:spPr>
            <a:xfrm>
              <a:off x="4913675" y="5112776"/>
              <a:ext cx="2448232" cy="1386348"/>
            </a:xfrm>
            <a:prstGeom prst="flowChartAlternateProces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847420" y="5114947"/>
              <a:ext cx="2462980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約產生</a:t>
              </a:r>
              <a:r>
                <a:rPr lang="zh-TW" altLang="en-US" sz="4400" b="1" dirty="0">
                  <a:solidFill>
                    <a:srgbClr val="7030A0"/>
                  </a:solidFill>
                </a:rPr>
                <a:t>８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個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一次性垃圾</a:t>
              </a: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8742731" y="5127240"/>
              <a:ext cx="2436544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約產生</a:t>
              </a:r>
              <a:r>
                <a:rPr lang="zh-TW" altLang="en-US" sz="4400" b="1" dirty="0">
                  <a:solidFill>
                    <a:srgbClr val="7030A0"/>
                  </a:solidFill>
                </a:rPr>
                <a:t>５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個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一次性垃圾</a:t>
              </a: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4972053" y="5117407"/>
              <a:ext cx="2323484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產生</a:t>
              </a:r>
              <a:r>
                <a:rPr lang="zh-TW" altLang="en-US" sz="4400" b="1" dirty="0">
                  <a:solidFill>
                    <a:srgbClr val="7030A0"/>
                  </a:solidFill>
                </a:rPr>
                <a:t>０</a:t>
              </a:r>
              <a:r>
                <a:rPr lang="zh-TW" altLang="en-US" sz="3200" b="1" dirty="0">
                  <a:solidFill>
                    <a:srgbClr val="FFFF00"/>
                  </a:solidFill>
                </a:rPr>
                <a:t>個</a:t>
              </a:r>
              <a:endParaRPr lang="en-US" altLang="zh-TW" sz="3200" b="1" dirty="0">
                <a:solidFill>
                  <a:srgbClr val="FFFF00"/>
                </a:solidFill>
              </a:endParaRPr>
            </a:p>
            <a:p>
              <a:pPr algn="ctr"/>
              <a:r>
                <a:rPr lang="zh-TW" altLang="en-US" sz="3200" b="1" dirty="0">
                  <a:solidFill>
                    <a:srgbClr val="FFFF00"/>
                  </a:solidFill>
                </a:rPr>
                <a:t>一次性垃圾</a:t>
              </a:r>
            </a:p>
          </p:txBody>
        </p:sp>
        <p:sp>
          <p:nvSpPr>
            <p:cNvPr id="27" name="向下箭號 26"/>
            <p:cNvSpPr/>
            <p:nvPr/>
          </p:nvSpPr>
          <p:spPr>
            <a:xfrm>
              <a:off x="1894609" y="4635634"/>
              <a:ext cx="507588" cy="339212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向下箭號 27"/>
            <p:cNvSpPr/>
            <p:nvPr/>
          </p:nvSpPr>
          <p:spPr>
            <a:xfrm>
              <a:off x="5857010" y="4638096"/>
              <a:ext cx="507588" cy="339212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5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FBF3E216-B6D2-AA36-AD34-61A92DE90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663" y="1360322"/>
            <a:ext cx="11555771" cy="23376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你知道</a:t>
            </a:r>
            <a:r>
              <a:rPr lang="zh-TW" altLang="en-US" sz="4800" b="0" u="sng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臺灣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一年用掉幾億個紙容器嗎？</a:t>
            </a:r>
            <a:b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(1)8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   </a:t>
            </a:r>
            <a: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(2)80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   </a:t>
            </a:r>
            <a: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(3)800</a:t>
            </a:r>
            <a:r>
              <a:rPr lang="zh-TW" altLang="en-US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</a:t>
            </a:r>
            <a:br>
              <a:rPr lang="en-US" altLang="zh-TW" sz="4800" b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答案</a:t>
            </a:r>
            <a: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800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b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</a:p>
        </p:txBody>
      </p:sp>
      <p:sp>
        <p:nvSpPr>
          <p:cNvPr id="7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 txBox="1">
            <a:spLocks/>
          </p:cNvSpPr>
          <p:nvPr/>
        </p:nvSpPr>
        <p:spPr>
          <a:xfrm>
            <a:off x="40068" y="24577"/>
            <a:ext cx="12153520" cy="921774"/>
          </a:xfrm>
          <a:prstGeom prst="rect">
            <a:avLst/>
          </a:prstGeom>
          <a:noFill/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zh-TW" altLang="en-US" sz="4800" b="1" dirty="0">
                <a:solidFill>
                  <a:schemeClr val="accent5"/>
                </a:solidFill>
              </a:rPr>
              <a:t>想一想：如何在用餐時又不製造一次性垃圾？</a:t>
            </a:r>
            <a:endParaRPr lang="en-US" altLang="zh-TW" sz="4800" b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en-US" altLang="zh-TW" sz="3600" b="1" dirty="0">
                <a:solidFill>
                  <a:schemeClr val="accent5"/>
                </a:solidFill>
              </a:rPr>
              <a:t>How to avoid creating disposable waste while dining?</a:t>
            </a:r>
            <a:endParaRPr lang="zh-TW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63" y="3786435"/>
            <a:ext cx="117265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800" u="sng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臺灣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一年約用掉</a:t>
            </a:r>
            <a: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200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億個塑膠袋，你知道疊起來約相當幾座聖母峰的高度嗎？</a:t>
            </a:r>
            <a:b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(1)48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座 　 </a:t>
            </a:r>
            <a: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(2)58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座 　 </a:t>
            </a:r>
            <a: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(3)68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座</a:t>
            </a:r>
            <a:b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答案</a:t>
            </a:r>
            <a:r>
              <a:rPr lang="en-US" altLang="zh-TW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8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8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endParaRPr lang="zh-TW" altLang="en-US" sz="4800" b="1" dirty="0"/>
          </a:p>
        </p:txBody>
      </p:sp>
      <p:sp>
        <p:nvSpPr>
          <p:cNvPr id="4" name="爆炸 2 3"/>
          <p:cNvSpPr/>
          <p:nvPr/>
        </p:nvSpPr>
        <p:spPr>
          <a:xfrm>
            <a:off x="2920181" y="2846438"/>
            <a:ext cx="929149" cy="1165123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爆炸 2 7"/>
          <p:cNvSpPr/>
          <p:nvPr/>
        </p:nvSpPr>
        <p:spPr>
          <a:xfrm>
            <a:off x="3008730" y="5692915"/>
            <a:ext cx="929149" cy="1165123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50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72DB76-8682-5D57-F9F7-FF279BBB7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070" y="320674"/>
            <a:ext cx="10795209" cy="1325563"/>
          </a:xfrm>
        </p:spPr>
        <p:txBody>
          <a:bodyPr/>
          <a:lstStyle/>
          <a:p>
            <a:r>
              <a:rPr lang="zh-TW" altLang="en-US" dirty="0"/>
              <a:t>總結  </a:t>
            </a:r>
            <a:r>
              <a:rPr lang="en-US" altLang="zh-TW" sz="4800" dirty="0"/>
              <a:t>Summarize</a:t>
            </a:r>
            <a:endParaRPr lang="zh-TW" altLang="en-US" sz="48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72D3ABD-C774-CD30-7E43-805133541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309" y="1154430"/>
            <a:ext cx="10516970" cy="5382896"/>
          </a:xfrm>
        </p:spPr>
        <p:txBody>
          <a:bodyPr/>
          <a:lstStyle/>
          <a:p>
            <a:r>
              <a:rPr lang="zh-TW" altLang="en-US" dirty="0"/>
              <a:t>我們的選擇決定我們的未來。選擇使用或減少一個塑膠垃圾，會帶來不同的結果。插在海龜鼻子上的吸管，也是一根吸管，我省下一根吸管，就可以減少傷害的發生。其次，幾億個塑膠垃圾也是一個一個累積而成的，所以眼前我們就從一個開始減量，帶動更多人一起減量，有一天，海洋就不會再有塑膠垃圾了。</a:t>
            </a:r>
          </a:p>
        </p:txBody>
      </p:sp>
    </p:spTree>
    <p:extLst>
      <p:ext uri="{BB962C8B-B14F-4D97-AF65-F5344CB8AC3E}">
        <p14:creationId xmlns:p14="http://schemas.microsoft.com/office/powerpoint/2010/main" val="346111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428" y="746647"/>
            <a:ext cx="11323211" cy="5063491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影片中你看到了什麼？ </a:t>
            </a:r>
          </a:p>
          <a:p>
            <a:pPr marL="0" indent="0">
              <a:buNone/>
            </a:pPr>
            <a:r>
              <a:rPr lang="en-US" altLang="zh-TW" sz="4800" dirty="0"/>
              <a:t> </a:t>
            </a:r>
            <a:r>
              <a:rPr lang="en-US" altLang="zh-TW" sz="3600" dirty="0">
                <a:solidFill>
                  <a:srgbClr val="FFFF00"/>
                </a:solidFill>
              </a:rPr>
              <a:t>What did you see in the film?</a:t>
            </a:r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請用一個形容詞形容你對主角的感覺，為什麼？例：我覺得他</a:t>
            </a:r>
            <a:r>
              <a:rPr lang="en-US" altLang="zh-TW" sz="4800" dirty="0"/>
              <a:t>……</a:t>
            </a:r>
            <a:r>
              <a:rPr lang="zh-TW" altLang="en-US" sz="4800" dirty="0"/>
              <a:t>，因為</a:t>
            </a:r>
            <a:r>
              <a:rPr lang="en-US" altLang="zh-TW" sz="4800" dirty="0"/>
              <a:t>……</a:t>
            </a:r>
            <a:r>
              <a:rPr lang="zh-TW" altLang="en-US" sz="4800" dirty="0"/>
              <a:t>。</a:t>
            </a:r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Please use one adjective to describe your feelings about the protagonist, and why.</a:t>
            </a:r>
          </a:p>
          <a:p>
            <a:pPr marL="0" indent="0">
              <a:buNone/>
            </a:pPr>
            <a:r>
              <a:rPr lang="en-US" altLang="zh-TW" sz="4800" dirty="0"/>
              <a:t>3.</a:t>
            </a:r>
            <a:r>
              <a:rPr lang="zh-TW" altLang="en-US" sz="4800" dirty="0"/>
              <a:t>你覺得這部影片想要告訴我們什麼？</a:t>
            </a:r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What do you think this film is trying to tell us?</a:t>
            </a:r>
            <a:endParaRPr lang="zh-TW" altLang="en-US" sz="3600" dirty="0">
              <a:solidFill>
                <a:srgbClr val="FFFF00"/>
              </a:solidFill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869688" y="66257"/>
            <a:ext cx="3446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想一想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19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428" y="1520190"/>
            <a:ext cx="11323211" cy="468630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800" dirty="0"/>
              <a:t>1.</a:t>
            </a:r>
            <a:r>
              <a:rPr lang="zh-TW" altLang="en-US" sz="4800" dirty="0"/>
              <a:t>影片主角遇到了哪些困難？</a:t>
            </a:r>
          </a:p>
          <a:p>
            <a:pPr marL="0" indent="0">
              <a:buNone/>
            </a:pPr>
            <a:r>
              <a:rPr lang="en-US" altLang="zh-TW" sz="4800" dirty="0"/>
              <a:t>   </a:t>
            </a:r>
            <a:r>
              <a:rPr lang="en-US" altLang="zh-TW" sz="3600" dirty="0">
                <a:solidFill>
                  <a:srgbClr val="FFFF00"/>
                </a:solidFill>
              </a:rPr>
              <a:t>What difficulties did the main character in the   </a:t>
            </a:r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    film encounter?</a:t>
            </a:r>
          </a:p>
          <a:p>
            <a:pPr marL="0" indent="0">
              <a:buNone/>
            </a:pPr>
            <a:r>
              <a:rPr lang="en-US" altLang="zh-TW" sz="4800" dirty="0"/>
              <a:t>2.</a:t>
            </a:r>
            <a:r>
              <a:rPr lang="zh-TW" altLang="en-US" sz="4800" dirty="0"/>
              <a:t>你在減塑過程中曾經遇到什麼困難？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4800" dirty="0"/>
              <a:t>    </a:t>
            </a:r>
            <a:r>
              <a:rPr lang="en-US" altLang="zh-TW" sz="3600" dirty="0">
                <a:solidFill>
                  <a:srgbClr val="FFFF00"/>
                </a:solidFill>
              </a:rPr>
              <a:t>What difficulties have you encountered in the   </a:t>
            </a:r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      process of reducing plastic use?</a:t>
            </a:r>
          </a:p>
          <a:p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討論一下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2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428" y="1348740"/>
            <a:ext cx="11323211" cy="366903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影片主角遇到困難時有什麼反應？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How does the protagonist in the film react when he encounters difficulties?</a:t>
            </a:r>
          </a:p>
          <a:p>
            <a:pPr marL="0" indent="0">
              <a:buNone/>
            </a:pPr>
            <a:r>
              <a:rPr lang="zh-TW" altLang="en-US" sz="4800" dirty="0"/>
              <a:t>他是怎麼想、怎麼做的？結果如何？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What were his thoughts and actions? What was the result?</a:t>
            </a:r>
          </a:p>
          <a:p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討論一下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00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88" y="2446020"/>
            <a:ext cx="11323211" cy="173736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你在減塑過程中遇到困難時，又是怎麼想、怎麼做的？結果如何？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When you encountered difficulties in the process of reducing plastic use, what were your thoughts and actions? What were the results?</a:t>
            </a:r>
            <a:endParaRPr lang="zh-TW" altLang="en-US" sz="3600" dirty="0">
              <a:solidFill>
                <a:srgbClr val="FFFF00"/>
              </a:solidFill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分享一下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54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6838" y="2446020"/>
            <a:ext cx="9013388" cy="113157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減塑會成功的原因是什麼？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What are the reasons for the of success plastic reduction initiatives?</a:t>
            </a:r>
            <a:endParaRPr lang="zh-TW" altLang="en-US" sz="3600" dirty="0">
              <a:solidFill>
                <a:srgbClr val="FFFF00"/>
              </a:solidFill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分析一下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045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6838" y="2446020"/>
            <a:ext cx="8959599" cy="185166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減塑會失敗的原因是什麼？如何改善？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Why do plastic reduction efforts fail? How can we improve the situation?</a:t>
            </a:r>
            <a:endParaRPr lang="zh-TW" altLang="en-US" sz="3600" dirty="0">
              <a:solidFill>
                <a:srgbClr val="FFFF00"/>
              </a:solidFill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探討一下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39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5850" y="2446020"/>
            <a:ext cx="10381802" cy="185166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800" dirty="0"/>
              <a:t>從影片和討論中，你學到什麼概念？或有什麼啟發？</a:t>
            </a:r>
            <a:endParaRPr lang="en-US" altLang="zh-TW" sz="48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What concepts did you learn or what insights did you gain from the video and discussions?</a:t>
            </a:r>
            <a:endParaRPr lang="zh-TW" altLang="en-US" sz="3600" dirty="0">
              <a:solidFill>
                <a:srgbClr val="FFFF00"/>
              </a:solidFill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4" y="323431"/>
            <a:ext cx="4349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省思一下</a:t>
            </a:r>
            <a:r>
              <a:rPr lang="en-US" altLang="zh-TW" sz="4800" dirty="0">
                <a:solidFill>
                  <a:schemeClr val="bg1"/>
                </a:solidFill>
              </a:rPr>
              <a:t>~~~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94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923341CD-B37F-A514-79BE-22CEFA44A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644" y="830997"/>
            <a:ext cx="11795760" cy="560070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4000" dirty="0"/>
              <a:t>天氣好熱，想要買飲料來喝。請問你會選用哪個方式買飲料？</a:t>
            </a:r>
            <a:endParaRPr lang="en-US" altLang="zh-TW" sz="4000" dirty="0"/>
          </a:p>
          <a:p>
            <a:pPr marL="0" indent="0">
              <a:buNone/>
            </a:pPr>
            <a:r>
              <a:rPr lang="en-US" altLang="zh-TW" sz="3600" dirty="0">
                <a:solidFill>
                  <a:srgbClr val="FFFF00"/>
                </a:solidFill>
              </a:rPr>
              <a:t>It's so hot, You want to buy a drink. Which method would you choose to buy a drink?</a:t>
            </a:r>
          </a:p>
          <a:p>
            <a:pPr marL="0" indent="0">
              <a:buNone/>
            </a:pPr>
            <a:r>
              <a:rPr lang="zh-TW" altLang="en-US" sz="4000" dirty="0"/>
              <a:t>猜猜看以下三位同學的選擇背後是什麼樣的想法？各會帶來怎樣的結果？</a:t>
            </a:r>
            <a:endParaRPr lang="en-US" altLang="zh-TW" sz="4000" dirty="0"/>
          </a:p>
          <a:p>
            <a:pPr marL="0" indent="0">
              <a:buNone/>
            </a:pPr>
            <a:r>
              <a:rPr lang="zh-TW" altLang="en-US" sz="4000" dirty="0"/>
              <a:t>       Ａ用店家的飲料杯，再拿一支吸管。</a:t>
            </a:r>
          </a:p>
          <a:p>
            <a:pPr marL="0" indent="0">
              <a:buNone/>
            </a:pPr>
            <a:r>
              <a:rPr lang="zh-TW" altLang="en-US" sz="4000" dirty="0"/>
              <a:t>　　Ｂ用店家的飲料杯，不拿吸管。</a:t>
            </a:r>
          </a:p>
          <a:p>
            <a:pPr marL="0" indent="0">
              <a:buNone/>
            </a:pPr>
            <a:r>
              <a:rPr lang="zh-TW" altLang="en-US" sz="4000" dirty="0"/>
              <a:t>　　Ｃ自備環保杯、吸管。</a:t>
            </a:r>
            <a:endParaRPr lang="en-US" altLang="zh-TW" sz="4000" dirty="0"/>
          </a:p>
          <a:p>
            <a:pPr marL="0" indent="0">
              <a:buNone/>
            </a:pPr>
            <a:endParaRPr lang="zh-TW" altLang="en-US" sz="4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A71932A7-F37F-478E-6111-A2F210AF4015}"/>
              </a:ext>
            </a:extLst>
          </p:cNvPr>
          <p:cNvSpPr txBox="1"/>
          <p:nvPr/>
        </p:nvSpPr>
        <p:spPr>
          <a:xfrm>
            <a:off x="794383" y="0"/>
            <a:ext cx="10458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solidFill>
                  <a:schemeClr val="bg1"/>
                </a:solidFill>
              </a:rPr>
              <a:t>情境大考驗  </a:t>
            </a:r>
            <a:r>
              <a:rPr lang="en-US" altLang="zh-TW" sz="4000" dirty="0">
                <a:solidFill>
                  <a:srgbClr val="FFFF00"/>
                </a:solidFill>
              </a:rPr>
              <a:t>Situational Challenge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539465"/>
      </p:ext>
    </p:extLst>
  </p:cSld>
  <p:clrMapOvr>
    <a:masterClrMapping/>
  </p:clrMapOvr>
</p:sld>
</file>

<file path=ppt/theme/theme1.xml><?xml version="1.0" encoding="utf-8"?>
<a:theme xmlns:a="http://schemas.openxmlformats.org/drawingml/2006/main" name="bb template2">
  <a:themeElements>
    <a:clrScheme name="跑馬燈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b template2" id="{83B0BEE6-5D86-9544-8258-5776DF64356A}" vid="{4E90B91A-AD92-6946-8A40-3ACBF6B30141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sharepoint/v3/field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5229</TotalTime>
  <Words>1101</Words>
  <Application>Microsoft Office PowerPoint</Application>
  <PresentationFormat>自訂</PresentationFormat>
  <Paragraphs>107</Paragraphs>
  <Slides>15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0" baseType="lpstr">
      <vt:lpstr>Simsun</vt:lpstr>
      <vt:lpstr>標楷體</vt:lpstr>
      <vt:lpstr>Arial</vt:lpstr>
      <vt:lpstr>Calibri</vt:lpstr>
      <vt:lpstr>bb template2</vt:lpstr>
      <vt:lpstr>塑說心聲---難吃早餐店的減塑革命 The voice of plastic--- revolution of bad breakfast shop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你知道臺灣一年所製造的塑膠杯和紙杯垃圾有多少個嗎？ (1)5億個 　 (2)10億個 　 (3)15億個   </vt:lpstr>
      <vt:lpstr>PowerPoint 簡報</vt:lpstr>
      <vt:lpstr>PowerPoint 簡報</vt:lpstr>
      <vt:lpstr>你知道臺灣一年用掉幾億個紙容器嗎？ (1)8億個   (2)80億個   (3)800億個 答案: 2  </vt:lpstr>
      <vt:lpstr>總結  Summarize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Angel</dc:creator>
  <cp:lastModifiedBy>manu1 manu1</cp:lastModifiedBy>
  <cp:revision>207</cp:revision>
  <dcterms:created xsi:type="dcterms:W3CDTF">2018-09-20T03:57:11Z</dcterms:created>
  <dcterms:modified xsi:type="dcterms:W3CDTF">2025-11-04T23:47:39Z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