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1" r:id="rId4"/>
    <p:sldId id="258" r:id="rId5"/>
    <p:sldId id="257" r:id="rId6"/>
    <p:sldId id="259" r:id="rId7"/>
    <p:sldId id="260" r:id="rId8"/>
    <p:sldId id="262" r:id="rId9"/>
    <p:sldId id="264" r:id="rId10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0538230-1DB2-8C6B-3968-B52C441AFC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97CFB52-C83C-C61A-038C-3465ABE171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D1E1BEF-CF88-EBC7-93C8-ED1FC75FC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E678A-E3BC-48EE-8434-58BCB7F0F51C}" type="datetimeFigureOut">
              <a:rPr lang="zh-TW" altLang="en-US" smtClean="0"/>
              <a:t>2025/11/6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5887F95-EAF6-33EC-BA59-D49C4554D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8934037-E11C-6174-51DD-B2D3D442A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E62B-F5CE-445A-B2AB-5855FAB400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2912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AED0302-381A-E93B-374B-C5BC12CFB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6EE9E5D9-355B-5E18-0852-CCA0FB288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60CD37E-59BF-14AA-7821-F793B0C6F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E678A-E3BC-48EE-8434-58BCB7F0F51C}" type="datetimeFigureOut">
              <a:rPr lang="zh-TW" altLang="en-US" smtClean="0"/>
              <a:t>2025/11/6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7F05E68-EF6E-D1D0-E1DE-D79294896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0A24DA-9F65-0E68-1D37-E3451CC96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E62B-F5CE-445A-B2AB-5855FAB400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9300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C207CD9-9204-9CEF-4134-D31244C33E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D1074F9-B974-B829-551C-2EABE1C9D7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BC02B25-0102-087C-AFFF-E588C98CE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E678A-E3BC-48EE-8434-58BCB7F0F51C}" type="datetimeFigureOut">
              <a:rPr lang="zh-TW" altLang="en-US" smtClean="0"/>
              <a:t>2025/11/6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FC32831-B9E9-1686-213F-9421BD2FF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6EE207B-FE77-9763-0711-488AEBCF6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E62B-F5CE-445A-B2AB-5855FAB400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0593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F76A31E-2572-DC2C-C160-AE1300BAB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26659C5-6DF2-776B-1702-0BF6B81C28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EAE901E-1D45-5B82-A128-D8D80636B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E678A-E3BC-48EE-8434-58BCB7F0F51C}" type="datetimeFigureOut">
              <a:rPr lang="zh-TW" altLang="en-US" smtClean="0"/>
              <a:t>2025/11/6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26ACB8F-D66F-CD4D-0F8F-D5C12ED20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B555B9C-FDF7-3547-EC08-F6DB65FE3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E62B-F5CE-445A-B2AB-5855FAB400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1575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AD01CFD-3F93-676C-8D6E-9C2A34D27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71684DE-6A37-2A12-E979-C214681022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62D6B46-CC55-C802-4C49-21BCE72BD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E678A-E3BC-48EE-8434-58BCB7F0F51C}" type="datetimeFigureOut">
              <a:rPr lang="zh-TW" altLang="en-US" smtClean="0"/>
              <a:t>2025/11/6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8B53F13-76D0-0EBE-BBEA-7A0902F67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AC53F15-BB42-60F6-2837-800A1C4CF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E62B-F5CE-445A-B2AB-5855FAB400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751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29DE45-1FE8-B733-B76D-A9F548F05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B3EFFEA-A519-F0A4-9891-A199E84EAE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C0ADDE7D-7DB2-2D6B-548F-524C26BE75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51F72BAA-1663-DC10-4685-71F84B243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E678A-E3BC-48EE-8434-58BCB7F0F51C}" type="datetimeFigureOut">
              <a:rPr lang="zh-TW" altLang="en-US" smtClean="0"/>
              <a:t>2025/11/6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0A4849E-03FF-7814-8DAB-B9189F144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C8F9804B-5E74-B2EA-E4FE-E617AD505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E62B-F5CE-445A-B2AB-5855FAB400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95431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EADF0F9-D3F6-0BE7-CAEC-658D2C2BE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9B89B7C-9079-9C9B-3784-0B05F98B50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D635395-3FC4-774F-C789-C4A1F24B4E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B755970-7325-D3AA-42B8-F9ADBF69C0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25FA87D6-9227-AD40-E66B-86541838D3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D31677BA-4407-1DBA-297E-69F594B67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E678A-E3BC-48EE-8434-58BCB7F0F51C}" type="datetimeFigureOut">
              <a:rPr lang="zh-TW" altLang="en-US" smtClean="0"/>
              <a:t>2025/11/6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F4D92433-A8A3-D86F-2694-316B9BABE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C4555A30-93F7-9C1E-499B-7B5962825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E62B-F5CE-445A-B2AB-5855FAB400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0122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BCB05EE-30F9-0AFB-AB3C-3446754B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B8167654-BED3-971C-F31B-D9BC1850D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E678A-E3BC-48EE-8434-58BCB7F0F51C}" type="datetimeFigureOut">
              <a:rPr lang="zh-TW" altLang="en-US" smtClean="0"/>
              <a:t>2025/11/6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D42D045A-E26C-B043-62A9-D5E53A4B0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B3EACC74-5BFA-3899-E229-7A3A5210A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E62B-F5CE-445A-B2AB-5855FAB400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6604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0A7A22AA-660E-4DBA-A102-BD3EE6E3A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E678A-E3BC-48EE-8434-58BCB7F0F51C}" type="datetimeFigureOut">
              <a:rPr lang="zh-TW" altLang="en-US" smtClean="0"/>
              <a:t>2025/11/6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ECD4DB8A-9D83-8FD9-AA0C-1C8FEEF54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1B78978-965D-F7DA-2B11-177665076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E62B-F5CE-445A-B2AB-5855FAB400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8040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A75CF80-CA5C-B5F9-4A0C-555440596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851D501-BEC8-A2AB-0E64-D7CC5E38D1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F99EADE2-25AF-5874-D0DA-D2614F29FB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6E47EF3-C4CC-B438-165F-AAB341116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E678A-E3BC-48EE-8434-58BCB7F0F51C}" type="datetimeFigureOut">
              <a:rPr lang="zh-TW" altLang="en-US" smtClean="0"/>
              <a:t>2025/11/6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2DBBE68-BDCC-DE89-F752-E71D0FD5C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C38F655-BAFF-2691-89FC-FF8CDD258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E62B-F5CE-445A-B2AB-5855FAB400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2921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7F3B77-AEA4-B46E-20FA-CCCFB113F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89666CCE-819C-D170-76E2-3F85B17BB8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AA6C135-2966-56CA-B70F-41737EB0BD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FB53BD00-E6EA-AEDC-2C44-C30835C5C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E678A-E3BC-48EE-8434-58BCB7F0F51C}" type="datetimeFigureOut">
              <a:rPr lang="zh-TW" altLang="en-US" smtClean="0"/>
              <a:t>2025/11/6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E30986B-3D9A-3AE7-9854-4401CA626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635430B-8EEA-DEA1-8886-D61B83F0D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E62B-F5CE-445A-B2AB-5855FAB400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4629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05134869-D31D-23BC-9816-5A86430FF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F3696F1-10DA-B647-53F7-B2CFA33D1D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CED6C17-30A0-D252-E25B-B62DE56A15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E678A-E3BC-48EE-8434-58BCB7F0F51C}" type="datetimeFigureOut">
              <a:rPr lang="zh-TW" altLang="en-US" smtClean="0"/>
              <a:t>2025/11/6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034110B-7222-CC7B-C4E5-99E11E27D6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B695958-465F-AC3C-4A88-AEC0C7CE62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8E62B-F5CE-445A-B2AB-5855FAB400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79211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1418770-15E7-235A-8B6D-4FA1FF1F18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5388" y="2235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zh-TW" altLang="zh-TW" sz="7200" b="1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減塑大使練功</a:t>
            </a:r>
            <a:r>
              <a:rPr lang="zh-TW" altLang="en-US" sz="7200" b="1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房</a:t>
            </a:r>
            <a:br>
              <a:rPr lang="en-US" altLang="zh-TW" sz="7200" b="1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en-US" sz="7200" b="1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工作任務介紹</a:t>
            </a:r>
            <a:br>
              <a:rPr lang="en-US" altLang="zh-TW" sz="7200" b="1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en-US" altLang="zh-TW" b="1" dirty="0"/>
              <a:t>Plastic Reduction Ambassador Practice Room</a:t>
            </a:r>
            <a:r>
              <a:rPr lang="zh-TW" altLang="en-US" b="1" dirty="0"/>
              <a:t>  </a:t>
            </a:r>
            <a:r>
              <a:rPr lang="en-US" altLang="zh-TW" b="1" dirty="0"/>
              <a:t>task order</a:t>
            </a:r>
            <a:endParaRPr lang="zh-TW" altLang="en-US" sz="7200" dirty="0"/>
          </a:p>
        </p:txBody>
      </p:sp>
    </p:spTree>
    <p:extLst>
      <p:ext uri="{BB962C8B-B14F-4D97-AF65-F5344CB8AC3E}">
        <p14:creationId xmlns:p14="http://schemas.microsoft.com/office/powerpoint/2010/main" val="4232011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27F2799-DE8F-1645-41F8-E4A1FA6EC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2315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dirty="0">
                <a:latin typeface="標楷體" panose="03000509000000000000" pitchFamily="65" charset="-120"/>
                <a:ea typeface="標楷體" panose="03000509000000000000" pitchFamily="65" charset="-120"/>
              </a:rPr>
              <a:t>進班宣導動機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D3EDC5-4A12-BAC4-93F0-74EE0C3C2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6306" y="1601549"/>
            <a:ext cx="9462796" cy="385375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zh-TW" altLang="en-US" sz="5400" dirty="0">
                <a:solidFill>
                  <a:srgbClr val="C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例</a:t>
            </a:r>
            <a:r>
              <a:rPr lang="zh-TW" altLang="en-US" sz="54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１</a:t>
            </a:r>
            <a:r>
              <a:rPr lang="zh-TW" altLang="en-US" sz="5400" dirty="0">
                <a:solidFill>
                  <a:srgbClr val="C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：</a:t>
            </a:r>
            <a:r>
              <a:rPr lang="zh-TW" altLang="zh-TW" sz="5400" dirty="0">
                <a:solidFill>
                  <a:schemeClr val="accent5">
                    <a:lumMod val="75000"/>
                  </a:schemeClr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邀請更多人一起來減塑，</a:t>
            </a:r>
            <a:endParaRPr lang="en-US" altLang="zh-TW" sz="5400" dirty="0">
              <a:solidFill>
                <a:schemeClr val="accent5">
                  <a:lumMod val="75000"/>
                </a:schemeClr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zh-TW" altLang="en-US" sz="5400" dirty="0">
                <a:solidFill>
                  <a:schemeClr val="accent5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　　　</a:t>
            </a:r>
            <a:r>
              <a:rPr lang="zh-TW" altLang="zh-TW" sz="5400" dirty="0">
                <a:solidFill>
                  <a:schemeClr val="accent5">
                    <a:lumMod val="75000"/>
                  </a:schemeClr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愛惜生命，守護地球。</a:t>
            </a:r>
            <a:endParaRPr lang="en-US" altLang="zh-TW" sz="5400" dirty="0">
              <a:solidFill>
                <a:schemeClr val="accent5">
                  <a:lumMod val="75000"/>
                </a:schemeClr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zh-TW" altLang="en-US" sz="54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例２：</a:t>
            </a:r>
            <a:r>
              <a:rPr lang="zh-TW" altLang="zh-TW" sz="5400" dirty="0">
                <a:solidFill>
                  <a:schemeClr val="accent5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想讓更多人知道減塑的重</a:t>
            </a:r>
            <a:endParaRPr lang="en-US" altLang="zh-TW" sz="5400" dirty="0">
              <a:solidFill>
                <a:schemeClr val="accent5">
                  <a:lumMod val="7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zh-TW" altLang="en-US" sz="5400" dirty="0">
                <a:solidFill>
                  <a:schemeClr val="accent5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　　　</a:t>
            </a:r>
            <a:r>
              <a:rPr lang="zh-TW" altLang="zh-TW" sz="5400" dirty="0">
                <a:solidFill>
                  <a:schemeClr val="accent5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要性，邀請更多人一起守</a:t>
            </a:r>
            <a:endParaRPr lang="en-US" altLang="zh-TW" sz="5400" dirty="0">
              <a:solidFill>
                <a:schemeClr val="accent5">
                  <a:lumMod val="7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zh-TW" altLang="en-US" sz="5400" dirty="0">
                <a:solidFill>
                  <a:schemeClr val="accent5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　　　</a:t>
            </a:r>
            <a:r>
              <a:rPr lang="zh-TW" altLang="zh-TW" sz="5400" dirty="0">
                <a:solidFill>
                  <a:schemeClr val="accent5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護海洋生物。</a:t>
            </a:r>
            <a:endParaRPr lang="en-US" altLang="zh-TW" sz="5400" dirty="0">
              <a:solidFill>
                <a:schemeClr val="accent5">
                  <a:lumMod val="7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TW" sz="4000" b="1" dirty="0">
              <a:solidFill>
                <a:schemeClr val="accent5">
                  <a:lumMod val="7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538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27F2799-DE8F-1645-41F8-E4A1FA6EC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2315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dirty="0">
                <a:latin typeface="標楷體" panose="03000509000000000000" pitchFamily="65" charset="-120"/>
                <a:ea typeface="標楷體" panose="03000509000000000000" pitchFamily="65" charset="-120"/>
              </a:rPr>
              <a:t>進班宣導目標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D3EDC5-4A12-BAC4-93F0-74EE0C3C2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531" y="1107440"/>
            <a:ext cx="11427304" cy="56794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zh-TW" sz="4800" kern="100" dirty="0">
                <a:solidFill>
                  <a:srgbClr val="C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對他人：</a:t>
            </a:r>
            <a:endParaRPr lang="en-US" altLang="zh-TW" sz="4800" kern="100" dirty="0">
              <a:solidFill>
                <a:srgbClr val="C00000"/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TW" altLang="en-US" sz="4800" kern="1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１</a:t>
            </a:r>
            <a:r>
              <a:rPr lang="zh-TW" altLang="zh-TW" sz="4800" kern="100" dirty="0">
                <a:solidFill>
                  <a:schemeClr val="accent5">
                    <a:lumMod val="75000"/>
                  </a:schemeClr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讓他們知道塑膠對生命的危害，從源頭</a:t>
            </a:r>
            <a:r>
              <a:rPr lang="zh-TW" altLang="en-US" sz="4800" kern="100" dirty="0">
                <a:solidFill>
                  <a:schemeClr val="accent5">
                    <a:lumMod val="75000"/>
                  </a:schemeClr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　</a:t>
            </a:r>
            <a:endParaRPr lang="en-US" altLang="zh-TW" sz="4800" kern="100" dirty="0">
              <a:solidFill>
                <a:schemeClr val="accent5">
                  <a:lumMod val="75000"/>
                </a:schemeClr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TW" altLang="en-US" sz="4800" kern="100" dirty="0">
                <a:solidFill>
                  <a:schemeClr val="accent5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　</a:t>
            </a:r>
            <a:r>
              <a:rPr lang="zh-TW" altLang="zh-TW" sz="4800" kern="100" dirty="0">
                <a:solidFill>
                  <a:schemeClr val="accent5">
                    <a:lumMod val="75000"/>
                  </a:schemeClr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減量，讓今天比昨天更環保。</a:t>
            </a:r>
            <a:endParaRPr lang="en-US" altLang="zh-TW" sz="4800" kern="100" dirty="0">
              <a:solidFill>
                <a:schemeClr val="accent5">
                  <a:lumMod val="75000"/>
                </a:schemeClr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TW" altLang="en-US" sz="4800" kern="1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２</a:t>
            </a:r>
            <a:r>
              <a:rPr lang="zh-TW" altLang="zh-TW" sz="4800" kern="100" dirty="0">
                <a:solidFill>
                  <a:schemeClr val="accent5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使他們認識消費行為會決定塑膠垃圾的</a:t>
            </a:r>
            <a:endParaRPr lang="en-US" altLang="zh-TW" sz="4800" kern="100" dirty="0">
              <a:solidFill>
                <a:schemeClr val="accent5">
                  <a:lumMod val="7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TW" altLang="en-US" sz="4800" kern="100" dirty="0">
                <a:solidFill>
                  <a:schemeClr val="accent5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　</a:t>
            </a:r>
            <a:r>
              <a:rPr lang="zh-TW" altLang="zh-TW" sz="4800" kern="100" dirty="0">
                <a:solidFill>
                  <a:schemeClr val="accent5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數量，願意一起源頭減量。</a:t>
            </a:r>
          </a:p>
          <a:p>
            <a:pPr marL="0" indent="0">
              <a:buNone/>
            </a:pPr>
            <a:r>
              <a:rPr lang="zh-TW" altLang="zh-TW" sz="4800" dirty="0">
                <a:solidFill>
                  <a:srgbClr val="C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對自己：</a:t>
            </a:r>
            <a:r>
              <a:rPr lang="zh-TW" altLang="en-US" sz="4800" dirty="0">
                <a:solidFill>
                  <a:srgbClr val="C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１</a:t>
            </a:r>
            <a:r>
              <a:rPr lang="zh-TW" altLang="zh-TW" sz="4800" dirty="0">
                <a:solidFill>
                  <a:schemeClr val="accent5">
                    <a:lumMod val="75000"/>
                  </a:schemeClr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學習勇敢的去做對的事。</a:t>
            </a:r>
            <a:endParaRPr lang="en-US" altLang="zh-TW" sz="4800" dirty="0">
              <a:solidFill>
                <a:schemeClr val="accent5">
                  <a:lumMod val="75000"/>
                </a:schemeClr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TW" altLang="en-US" sz="4800" dirty="0">
                <a:solidFill>
                  <a:schemeClr val="accent5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　　　　</a:t>
            </a:r>
            <a:r>
              <a:rPr lang="zh-TW" altLang="en-US" sz="48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２</a:t>
            </a:r>
            <a:r>
              <a:rPr lang="zh-TW" altLang="zh-TW" sz="4800" dirty="0">
                <a:solidFill>
                  <a:schemeClr val="accent5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學習和夥伴溝通、合作，用善</a:t>
            </a:r>
            <a:endParaRPr lang="en-US" altLang="zh-TW" sz="4800" dirty="0">
              <a:solidFill>
                <a:schemeClr val="accent5">
                  <a:lumMod val="7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TW" altLang="en-US" sz="4800" dirty="0">
                <a:solidFill>
                  <a:schemeClr val="accent5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　　　　　</a:t>
            </a:r>
            <a:r>
              <a:rPr lang="zh-TW" altLang="zh-TW" sz="4800" dirty="0">
                <a:solidFill>
                  <a:schemeClr val="accent5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良的動機完成任務。</a:t>
            </a:r>
            <a:endParaRPr lang="zh-TW" altLang="en-US" sz="4800" dirty="0">
              <a:solidFill>
                <a:schemeClr val="accent5">
                  <a:lumMod val="7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003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96F965-6C49-D492-C3E2-F00456C25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5320" y="0"/>
            <a:ext cx="7106920" cy="1325563"/>
          </a:xfrm>
        </p:spPr>
        <p:txBody>
          <a:bodyPr>
            <a:normAutofit/>
          </a:bodyPr>
          <a:lstStyle/>
          <a:p>
            <a:r>
              <a:rPr lang="zh-TW" altLang="en-US" sz="6000" dirty="0">
                <a:latin typeface="標楷體" panose="03000509000000000000" pitchFamily="65" charset="-120"/>
                <a:ea typeface="標楷體" panose="03000509000000000000" pitchFamily="65" charset="-120"/>
              </a:rPr>
              <a:t>選擇適合自己的組別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0299B8C-07F1-5BAC-1A6C-70EF3E81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1477" y="1325563"/>
            <a:ext cx="8596603" cy="52469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44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ja-JP" altLang="en-US" sz="44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ヽ</a:t>
            </a:r>
            <a:r>
              <a:rPr lang="zh-TW" altLang="en-US" sz="44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解說組：</a:t>
            </a:r>
            <a:endParaRPr lang="en-US" altLang="zh-TW" sz="4400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Wingdings" panose="05000000000000000000" pitchFamily="2" charset="2"/>
              </a:rPr>
              <a:t>   </a:t>
            </a:r>
            <a:r>
              <a:rPr lang="en-US" altLang="zh-TW" sz="40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Wingdings" panose="05000000000000000000" pitchFamily="2" charset="2"/>
              </a:rPr>
              <a:t>1.</a:t>
            </a:r>
            <a:r>
              <a:rPr lang="zh-TW" altLang="zh-TW" sz="40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主持人</a:t>
            </a:r>
            <a:r>
              <a:rPr lang="en-US" altLang="zh-TW" sz="40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   </a:t>
            </a:r>
            <a:r>
              <a:rPr lang="en-US" altLang="zh-TW" sz="40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2.</a:t>
            </a:r>
            <a:r>
              <a:rPr lang="zh-TW" altLang="zh-TW" sz="40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理念說</a:t>
            </a:r>
            <a:r>
              <a:rPr lang="zh-TW" altLang="en-US" sz="40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明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＆</a:t>
            </a:r>
            <a:r>
              <a:rPr kumimoji="0" lang="zh-TW" altLang="zh-TW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有獎徵答</a:t>
            </a:r>
            <a:r>
              <a:rPr lang="en-US" altLang="zh-TW" sz="40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   </a:t>
            </a:r>
            <a:r>
              <a:rPr lang="en-US" altLang="zh-TW" sz="40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Wingdings" panose="05000000000000000000" pitchFamily="2" charset="2"/>
              </a:rPr>
              <a:t>3.</a:t>
            </a:r>
            <a:r>
              <a:rPr lang="zh-TW" altLang="zh-TW" sz="40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體驗活動</a:t>
            </a:r>
            <a:endParaRPr lang="en-US" altLang="zh-TW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44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二</a:t>
            </a:r>
            <a:r>
              <a:rPr lang="ja-JP" altLang="en-US" sz="44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ヽ</a:t>
            </a:r>
            <a:r>
              <a:rPr lang="zh-TW" altLang="en-US" sz="44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戲劇組：</a:t>
            </a:r>
            <a:endParaRPr lang="en-US" altLang="zh-TW" sz="4400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en-US" altLang="zh-TW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導演及編劇</a:t>
            </a:r>
            <a:endParaRPr lang="en-US" altLang="zh-TW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　　</a:t>
            </a:r>
            <a:r>
              <a:rPr lang="en-US" altLang="zh-TW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演員及道具準備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329316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16B85D5-9939-2615-2E49-6786D60C9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455"/>
            <a:ext cx="10515600" cy="987585"/>
          </a:xfrm>
        </p:spPr>
        <p:txBody>
          <a:bodyPr>
            <a:normAutofit/>
          </a:bodyPr>
          <a:lstStyle/>
          <a:p>
            <a:pPr>
              <a:lnSpc>
                <a:spcPts val="5000"/>
              </a:lnSpc>
            </a:pPr>
            <a:r>
              <a:rPr kumimoji="0" lang="zh-TW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解說組</a:t>
            </a:r>
            <a:r>
              <a:rPr kumimoji="0" lang="zh-TW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     </a:t>
            </a:r>
            <a:r>
              <a:rPr lang="en-US" altLang="zh-TW" sz="48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1.</a:t>
            </a:r>
            <a:r>
              <a:rPr lang="zh-TW" altLang="en-US" sz="48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主持人</a:t>
            </a:r>
            <a:r>
              <a:rPr lang="en-US" altLang="zh-TW" sz="48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(4</a:t>
            </a:r>
            <a:r>
              <a:rPr lang="zh-TW" altLang="en-US" sz="48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分鐘</a:t>
            </a:r>
            <a:r>
              <a:rPr lang="en-US" altLang="zh-TW" sz="48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)</a:t>
            </a:r>
            <a:endParaRPr lang="zh-TW" altLang="en-US" sz="4800" dirty="0"/>
          </a:p>
        </p:txBody>
      </p:sp>
      <p:graphicFrame>
        <p:nvGraphicFramePr>
          <p:cNvPr id="5" name="內容版面配置區 4">
            <a:extLst>
              <a:ext uri="{FF2B5EF4-FFF2-40B4-BE49-F238E27FC236}">
                <a16:creationId xmlns:a16="http://schemas.microsoft.com/office/drawing/2014/main" id="{9D40029E-B822-02EC-ACB4-5A7A796A7F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2171992"/>
              </p:ext>
            </p:extLst>
          </p:nvPr>
        </p:nvGraphicFramePr>
        <p:xfrm>
          <a:off x="245187" y="1068043"/>
          <a:ext cx="11701625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5541">
                  <a:extLst>
                    <a:ext uri="{9D8B030D-6E8A-4147-A177-3AD203B41FA5}">
                      <a16:colId xmlns:a16="http://schemas.microsoft.com/office/drawing/2014/main" val="3465814874"/>
                    </a:ext>
                  </a:extLst>
                </a:gridCol>
                <a:gridCol w="9076084">
                  <a:extLst>
                    <a:ext uri="{9D8B030D-6E8A-4147-A177-3AD203B41FA5}">
                      <a16:colId xmlns:a16="http://schemas.microsoft.com/office/drawing/2014/main" val="986765875"/>
                    </a:ext>
                  </a:extLst>
                </a:gridCol>
              </a:tblGrid>
              <a:tr h="822960"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zh-TW" altLang="en-US" sz="3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任務事項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zh-TW" altLang="en-US" sz="3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工作內容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6432656"/>
                  </a:ext>
                </a:extLst>
              </a:tr>
              <a:tr h="1201262">
                <a:tc>
                  <a:txBody>
                    <a:bodyPr/>
                    <a:lstStyle/>
                    <a:p>
                      <a:pPr algn="ctr"/>
                      <a:r>
                        <a:rPr lang="zh-TW" altLang="zh-TW" sz="40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負責宣導流程串場</a:t>
                      </a:r>
                      <a:endParaRPr lang="zh-TW" altLang="en-US" sz="4000" dirty="0">
                        <a:solidFill>
                          <a:srgbClr val="C0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★了解整個進行流程及各分組內容。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★撰寫前言</a:t>
                      </a:r>
                      <a:r>
                        <a:rPr lang="zh-TW" altLang="en-US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、串場稿、</a:t>
                      </a: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結語</a:t>
                      </a:r>
                      <a:endParaRPr lang="en-US" altLang="zh-TW" sz="32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lang="zh-TW" altLang="en-US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視班級需要</a:t>
                      </a:r>
                      <a:r>
                        <a:rPr lang="zh-TW" altLang="en-US" sz="32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準備集點卡</a:t>
                      </a:r>
                      <a:r>
                        <a:rPr lang="en-US" altLang="zh-TW" sz="32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altLang="en-US" sz="32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影印或請全班協助繪製</a:t>
                      </a:r>
                      <a:r>
                        <a:rPr lang="en-US" altLang="zh-TW" sz="32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</a:t>
                      </a:r>
                      <a:endParaRPr lang="zh-TW" altLang="en-US" sz="32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8008080"/>
                  </a:ext>
                </a:extLst>
              </a:tr>
              <a:tr h="189348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zh-TW" sz="40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拜訪老師，邀請</a:t>
                      </a:r>
                      <a:r>
                        <a:rPr lang="zh-TW" altLang="en-US" sz="40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進班宣導</a:t>
                      </a:r>
                      <a:r>
                        <a:rPr lang="zh-TW" altLang="zh-TW" sz="40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班級</a:t>
                      </a:r>
                      <a:endParaRPr lang="zh-TW" altLang="en-US" sz="4000" kern="1200" dirty="0">
                        <a:solidFill>
                          <a:srgbClr val="C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TW" altLang="zh-TW" sz="3200" kern="100" noProof="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lang="zh-TW" altLang="zh-TW" sz="3200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撰寫拜訪稿</a:t>
                      </a:r>
                      <a:r>
                        <a:rPr lang="zh-TW" altLang="en-US" sz="3200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TW" altLang="zh-TW" sz="3200" kern="12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說明拜訪目的ヽ詢問是否同意</a:t>
                      </a:r>
                      <a:r>
                        <a:rPr lang="zh-TW" altLang="en-US" sz="3200" kern="12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進</a:t>
                      </a:r>
                      <a:r>
                        <a:rPr lang="zh-TW" altLang="zh-TW" sz="3200" kern="12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班宣導</a:t>
                      </a:r>
                      <a:r>
                        <a:rPr lang="zh-TW" altLang="en-US" sz="3200" kern="12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及是否願意使用集點卡，</a:t>
                      </a:r>
                      <a:r>
                        <a:rPr lang="zh-TW" altLang="zh-TW" sz="3200" kern="12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大致說明進行流程</a:t>
                      </a:r>
                      <a:r>
                        <a:rPr lang="zh-TW" altLang="en-US" sz="3200" kern="12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及</a:t>
                      </a:r>
                      <a:r>
                        <a:rPr lang="zh-TW" altLang="zh-TW" sz="3200" kern="12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需要支援</a:t>
                      </a:r>
                      <a:r>
                        <a:rPr lang="zh-TW" altLang="en-US" sz="3200" kern="12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的</a:t>
                      </a:r>
                      <a:r>
                        <a:rPr lang="zh-TW" altLang="zh-TW" sz="3200" kern="12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項目</a:t>
                      </a:r>
                      <a:r>
                        <a:rPr lang="en-US" altLang="zh-TW" sz="3200" kern="12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altLang="zh-TW" sz="3200" kern="12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如</a:t>
                      </a:r>
                      <a:r>
                        <a:rPr lang="zh-TW" altLang="en-US" sz="3200" kern="12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：</a:t>
                      </a:r>
                      <a:r>
                        <a:rPr lang="zh-TW" altLang="zh-TW" sz="3200" kern="12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電腦ヽ單槍</a:t>
                      </a:r>
                      <a:r>
                        <a:rPr lang="en-US" altLang="zh-TW" sz="3200" kern="12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…)</a:t>
                      </a:r>
                      <a:endParaRPr lang="zh-TW" altLang="zh-TW" sz="3200" kern="1200" dirty="0">
                        <a:solidFill>
                          <a:schemeClr val="dk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★確定</a:t>
                      </a:r>
                      <a:r>
                        <a:rPr lang="zh-TW" altLang="en-US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日期</a:t>
                      </a:r>
                      <a:r>
                        <a:rPr lang="ja-JP" altLang="en-US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ヽ</a:t>
                      </a: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時間ヽ地點</a:t>
                      </a:r>
                    </a:p>
                    <a:p>
                      <a:r>
                        <a:rPr lang="zh-TW" altLang="zh-TW" sz="3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★感恩老師</a:t>
                      </a:r>
                      <a:r>
                        <a:rPr lang="zh-TW" altLang="en-US" sz="3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獻上小禮物</a:t>
                      </a:r>
                      <a:r>
                        <a:rPr lang="en-US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卡片</a:t>
                      </a:r>
                      <a:r>
                        <a:rPr lang="en-US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唱一段感恩的歌</a:t>
                      </a:r>
                      <a:r>
                        <a:rPr lang="en-US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小點心</a:t>
                      </a:r>
                      <a:r>
                        <a:rPr lang="en-US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…)</a:t>
                      </a:r>
                      <a:endParaRPr lang="zh-TW" altLang="zh-TW" sz="32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75723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3974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DD9DB23B-B392-250E-C3AA-F6B25DEAF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988" y="123998"/>
            <a:ext cx="11427200" cy="987585"/>
          </a:xfrm>
        </p:spPr>
        <p:txBody>
          <a:bodyPr>
            <a:normAutofit/>
          </a:bodyPr>
          <a:lstStyle/>
          <a:p>
            <a:pPr>
              <a:lnSpc>
                <a:spcPts val="5000"/>
              </a:lnSpc>
            </a:pPr>
            <a:r>
              <a:rPr kumimoji="0" lang="zh-TW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解說組</a:t>
            </a:r>
            <a:r>
              <a:rPr kumimoji="0" lang="zh-TW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    </a:t>
            </a:r>
            <a:r>
              <a:rPr lang="en-US" altLang="zh-TW" sz="48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2.</a:t>
            </a:r>
            <a:r>
              <a:rPr lang="zh-TW" altLang="en-US" sz="48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理念說明＆有獎徵答</a:t>
            </a:r>
            <a:r>
              <a:rPr lang="en-US" altLang="zh-TW" sz="48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(18</a:t>
            </a:r>
            <a:r>
              <a:rPr lang="zh-TW" altLang="en-US" sz="48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分鐘</a:t>
            </a:r>
            <a:r>
              <a:rPr lang="en-US" altLang="zh-TW" sz="48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)</a:t>
            </a:r>
            <a:endParaRPr lang="zh-TW" altLang="en-US" sz="480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E772D79E-391A-6550-39BB-95344744AC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782314"/>
              </p:ext>
            </p:extLst>
          </p:nvPr>
        </p:nvGraphicFramePr>
        <p:xfrm>
          <a:off x="372499" y="1136468"/>
          <a:ext cx="11421395" cy="4623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2570">
                  <a:extLst>
                    <a:ext uri="{9D8B030D-6E8A-4147-A177-3AD203B41FA5}">
                      <a16:colId xmlns:a16="http://schemas.microsoft.com/office/drawing/2014/main" val="2828317568"/>
                    </a:ext>
                  </a:extLst>
                </a:gridCol>
                <a:gridCol w="7078825">
                  <a:extLst>
                    <a:ext uri="{9D8B030D-6E8A-4147-A177-3AD203B41FA5}">
                      <a16:colId xmlns:a16="http://schemas.microsoft.com/office/drawing/2014/main" val="2292705493"/>
                    </a:ext>
                  </a:extLst>
                </a:gridCol>
              </a:tblGrid>
              <a:tr h="996102"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zh-TW" altLang="en-US" sz="3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任務事項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zh-TW" altLang="en-US" sz="3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工作內容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6246465"/>
                  </a:ext>
                </a:extLst>
              </a:tr>
              <a:tr h="3435979">
                <a:tc>
                  <a:txBody>
                    <a:bodyPr/>
                    <a:lstStyle/>
                    <a:p>
                      <a:r>
                        <a:rPr lang="en-US" altLang="zh-TW" sz="4000" kern="1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TW" altLang="en-US" sz="4000" kern="1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說明</a:t>
                      </a:r>
                      <a:r>
                        <a:rPr lang="zh-TW" altLang="zh-TW" sz="4000" kern="1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塑膠污染的現況及危害</a:t>
                      </a:r>
                      <a:r>
                        <a:rPr lang="zh-TW" altLang="en-US" sz="4000" kern="1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，同理動物的感受</a:t>
                      </a:r>
                      <a:r>
                        <a:rPr lang="zh-TW" altLang="zh-TW" sz="4000" kern="1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。</a:t>
                      </a:r>
                      <a:endParaRPr lang="en-US" altLang="zh-TW" sz="4000" kern="100" dirty="0">
                        <a:solidFill>
                          <a:srgbClr val="C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TW" sz="4000" kern="1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TW" altLang="en-US" sz="4000" kern="1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說明源頭減量的重要。</a:t>
                      </a:r>
                      <a:endParaRPr lang="zh-TW" altLang="zh-TW" sz="4000" kern="100" dirty="0">
                        <a:solidFill>
                          <a:srgbClr val="C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endParaRPr lang="zh-TW" altLang="en-US" sz="32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lang="zh-TW" altLang="en-US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決定主題動物</a:t>
                      </a:r>
                      <a:r>
                        <a:rPr lang="en-US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信天翁、海龜、鯨魚三擇ㄧ</a:t>
                      </a:r>
                      <a:r>
                        <a:rPr lang="en-US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r>
                        <a:rPr kumimoji="0" lang="zh-TW" altLang="zh-TW" sz="32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lang="zh-TW" altLang="en-US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決定主題動物及減塑行動的影片</a:t>
                      </a:r>
                      <a:endParaRPr lang="zh-TW" altLang="zh-TW" sz="32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kumimoji="0" lang="zh-TW" altLang="zh-TW" sz="32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★製作</a:t>
                      </a:r>
                      <a:r>
                        <a:rPr kumimoji="0" lang="en-US" altLang="zh-TW" sz="3200" b="0" i="0" u="none" strike="noStrike" kern="1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ppt</a:t>
                      </a:r>
                      <a:r>
                        <a:rPr kumimoji="0" lang="zh-TW" altLang="zh-TW" sz="32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或海報</a:t>
                      </a:r>
                      <a:endParaRPr kumimoji="0" lang="en-US" altLang="zh-TW" sz="32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kumimoji="0" lang="zh-TW" altLang="zh-TW" sz="32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kumimoji="0" lang="zh-TW" altLang="zh-TW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設計</a:t>
                      </a:r>
                      <a:r>
                        <a:rPr lang="zh-TW" altLang="zh-TW" sz="3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有獎徵答</a:t>
                      </a:r>
                      <a:r>
                        <a:rPr lang="zh-TW" altLang="en-US" sz="3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題目</a:t>
                      </a:r>
                      <a:endParaRPr lang="zh-TW" altLang="zh-TW" sz="32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32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kumimoji="0" lang="zh-TW" altLang="en-US" sz="32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上台演練及修正</a:t>
                      </a:r>
                      <a:endParaRPr kumimoji="0" lang="en-US" altLang="zh-TW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7214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2465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BDAC9FC-6B7A-86D0-76BD-AF33730CAB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523432"/>
              </p:ext>
            </p:extLst>
          </p:nvPr>
        </p:nvGraphicFramePr>
        <p:xfrm>
          <a:off x="397588" y="1242216"/>
          <a:ext cx="11296780" cy="4476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0478">
                  <a:extLst>
                    <a:ext uri="{9D8B030D-6E8A-4147-A177-3AD203B41FA5}">
                      <a16:colId xmlns:a16="http://schemas.microsoft.com/office/drawing/2014/main" val="3111430270"/>
                    </a:ext>
                  </a:extLst>
                </a:gridCol>
                <a:gridCol w="7346302">
                  <a:extLst>
                    <a:ext uri="{9D8B030D-6E8A-4147-A177-3AD203B41FA5}">
                      <a16:colId xmlns:a16="http://schemas.microsoft.com/office/drawing/2014/main" val="4192324503"/>
                    </a:ext>
                  </a:extLst>
                </a:gridCol>
              </a:tblGrid>
              <a:tr h="1040674"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zh-TW" altLang="en-US" sz="3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任務事項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zh-TW" altLang="en-US" sz="3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工作內容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6812929"/>
                  </a:ext>
                </a:extLst>
              </a:tr>
              <a:tr h="3435979">
                <a:tc>
                  <a:txBody>
                    <a:bodyPr/>
                    <a:lstStyle/>
                    <a:p>
                      <a:pPr algn="l"/>
                      <a:r>
                        <a:rPr lang="zh-TW" altLang="en-US" sz="40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設計體驗遊戲，引發聽者</a:t>
                      </a:r>
                      <a:r>
                        <a:rPr lang="zh-TW" altLang="zh-TW" sz="40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體</a:t>
                      </a:r>
                      <a:r>
                        <a:rPr lang="zh-TW" altLang="en-US" sz="40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會</a:t>
                      </a:r>
                      <a:r>
                        <a:rPr lang="zh-TW" altLang="zh-TW" sz="40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海洋生物</a:t>
                      </a:r>
                      <a:r>
                        <a:rPr lang="zh-TW" altLang="en-US" sz="40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受到塑膠危害</a:t>
                      </a:r>
                      <a:r>
                        <a:rPr lang="zh-TW" altLang="zh-TW" sz="40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的感受</a:t>
                      </a:r>
                      <a:r>
                        <a:rPr lang="zh-TW" altLang="en-US" sz="40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。</a:t>
                      </a:r>
                      <a:endParaRPr lang="zh-TW" altLang="en-US" sz="4000" dirty="0">
                        <a:solidFill>
                          <a:srgbClr val="C0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★討論ヽ確定體驗活動</a:t>
                      </a:r>
                      <a:endParaRPr lang="zh-TW" altLang="zh-TW" sz="2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★道具製作或器材準備</a:t>
                      </a:r>
                      <a:endParaRPr lang="zh-TW" altLang="zh-TW" sz="2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lang="zh-TW" altLang="en-US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體驗活動</a:t>
                      </a: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排演</a:t>
                      </a:r>
                      <a:endParaRPr lang="zh-TW" altLang="zh-TW" sz="2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★錄影</a:t>
                      </a:r>
                      <a:r>
                        <a:rPr lang="en-US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從影片中觀察哪些要修正</a:t>
                      </a:r>
                      <a:r>
                        <a:rPr lang="en-US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TW" altLang="zh-TW" sz="28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zh-TW" sz="2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kumimoji="0" lang="zh-TW" altLang="en-US" sz="32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進行反思</a:t>
                      </a:r>
                      <a:r>
                        <a:rPr kumimoji="0" lang="zh-TW" altLang="zh-TW" sz="32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修正</a:t>
                      </a:r>
                      <a:endParaRPr kumimoji="0" lang="zh-TW" altLang="zh-TW" sz="28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lang="zh-TW" altLang="en-US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設計</a:t>
                      </a: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訪問體驗感受</a:t>
                      </a:r>
                      <a:r>
                        <a:rPr lang="zh-TW" altLang="en-US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的題目</a:t>
                      </a:r>
                      <a:endParaRPr lang="zh-TW" altLang="zh-TW" sz="2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endParaRPr lang="zh-TW" altLang="en-US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7060211"/>
                  </a:ext>
                </a:extLst>
              </a:tr>
            </a:tbl>
          </a:graphicData>
        </a:graphic>
      </p:graphicFrame>
      <p:sp>
        <p:nvSpPr>
          <p:cNvPr id="6" name="標題 1">
            <a:extLst>
              <a:ext uri="{FF2B5EF4-FFF2-40B4-BE49-F238E27FC236}">
                <a16:creationId xmlns:a16="http://schemas.microsoft.com/office/drawing/2014/main" id="{ADA31039-C3B9-0996-D69A-63683B563FC8}"/>
              </a:ext>
            </a:extLst>
          </p:cNvPr>
          <p:cNvSpPr txBox="1">
            <a:spLocks/>
          </p:cNvSpPr>
          <p:nvPr/>
        </p:nvSpPr>
        <p:spPr>
          <a:xfrm>
            <a:off x="838200" y="130218"/>
            <a:ext cx="10515600" cy="987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5000"/>
              </a:lnSpc>
            </a:pPr>
            <a:r>
              <a:rPr lang="zh-TW" altLang="en-US" sz="36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解說組</a:t>
            </a:r>
            <a:r>
              <a:rPr lang="zh-TW" altLang="en-US" sz="36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    </a:t>
            </a:r>
            <a:r>
              <a:rPr lang="en-US" altLang="zh-TW" sz="48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3.</a:t>
            </a:r>
            <a:r>
              <a:rPr kumimoji="0" lang="zh-TW" altLang="zh-TW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體驗活動</a:t>
            </a:r>
            <a:r>
              <a:rPr kumimoji="0" lang="en-US" altLang="zh-TW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(10</a:t>
            </a:r>
            <a:r>
              <a:rPr kumimoji="0" lang="zh-TW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分鐘</a:t>
            </a:r>
            <a:r>
              <a:rPr kumimoji="0" lang="en-US" altLang="zh-TW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799604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95F8A25B-7E83-C1BF-9FD0-40E4BEA690EF}"/>
              </a:ext>
            </a:extLst>
          </p:cNvPr>
          <p:cNvSpPr txBox="1">
            <a:spLocks/>
          </p:cNvSpPr>
          <p:nvPr/>
        </p:nvSpPr>
        <p:spPr>
          <a:xfrm>
            <a:off x="838200" y="18255"/>
            <a:ext cx="10515600" cy="987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5000"/>
              </a:lnSpc>
            </a:pPr>
            <a:r>
              <a:rPr lang="zh-TW" altLang="en-US" sz="40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戲劇組</a:t>
            </a:r>
            <a:r>
              <a:rPr lang="en-US" altLang="zh-TW" sz="4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(8</a:t>
            </a:r>
            <a:r>
              <a:rPr lang="zh-TW" altLang="en-US" sz="4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分鐘</a:t>
            </a:r>
            <a:r>
              <a:rPr lang="en-US" altLang="zh-TW" sz="4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)</a:t>
            </a:r>
            <a:endParaRPr lang="zh-TW" altLang="en-US" sz="400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F0D2A17-EE40-3567-99E4-73199FE68C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679648"/>
              </p:ext>
            </p:extLst>
          </p:nvPr>
        </p:nvGraphicFramePr>
        <p:xfrm>
          <a:off x="335643" y="997753"/>
          <a:ext cx="11520714" cy="5728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2801">
                  <a:extLst>
                    <a:ext uri="{9D8B030D-6E8A-4147-A177-3AD203B41FA5}">
                      <a16:colId xmlns:a16="http://schemas.microsoft.com/office/drawing/2014/main" val="3111430270"/>
                    </a:ext>
                  </a:extLst>
                </a:gridCol>
                <a:gridCol w="7227913">
                  <a:extLst>
                    <a:ext uri="{9D8B030D-6E8A-4147-A177-3AD203B41FA5}">
                      <a16:colId xmlns:a16="http://schemas.microsoft.com/office/drawing/2014/main" val="4192324503"/>
                    </a:ext>
                  </a:extLst>
                </a:gridCol>
              </a:tblGrid>
              <a:tr h="760757"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zh-TW" altLang="en-US" sz="3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任務事項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工作內容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6812929"/>
                  </a:ext>
                </a:extLst>
              </a:tr>
              <a:tr h="4455027">
                <a:tc>
                  <a:txBody>
                    <a:bodyPr/>
                    <a:lstStyle/>
                    <a:p>
                      <a:r>
                        <a:rPr lang="en-US" altLang="zh-TW" sz="40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TW" altLang="en-US" sz="40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導演及編劇</a:t>
                      </a:r>
                      <a:endParaRPr lang="en-US" altLang="zh-TW" sz="4000" dirty="0">
                        <a:solidFill>
                          <a:srgbClr val="C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4000" dirty="0">
                        <a:solidFill>
                          <a:srgbClr val="C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4000" dirty="0">
                        <a:solidFill>
                          <a:srgbClr val="C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TW" sz="40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TW" altLang="en-US" sz="4000" dirty="0"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演員及道具準備</a:t>
                      </a:r>
                      <a:endParaRPr lang="en-US" altLang="zh-TW" sz="4000" dirty="0">
                        <a:solidFill>
                          <a:srgbClr val="C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32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kumimoji="0" lang="zh-TW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編寫包含</a:t>
                      </a:r>
                      <a:r>
                        <a:rPr kumimoji="0" lang="zh-TW" altLang="zh-TW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兩難問題</a:t>
                      </a:r>
                      <a:r>
                        <a:rPr kumimoji="0" lang="zh-TW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及</a:t>
                      </a:r>
                      <a:r>
                        <a:rPr kumimoji="0" lang="zh-TW" altLang="zh-TW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源頭減量</a:t>
                      </a:r>
                      <a:r>
                        <a:rPr kumimoji="0" lang="zh-TW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的戲劇內容</a:t>
                      </a:r>
                      <a:r>
                        <a:rPr kumimoji="0" lang="en-US" altLang="zh-TW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可選用五上的戲劇</a:t>
                      </a:r>
                      <a:r>
                        <a:rPr kumimoji="0" lang="en-US" altLang="zh-TW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zh-TW" sz="32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32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kumimoji="0" lang="zh-TW" altLang="en-US" sz="32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依演員人數影印劇本</a:t>
                      </a:r>
                      <a:endParaRPr kumimoji="0" lang="en-US" altLang="zh-TW" sz="32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★提問設計</a:t>
                      </a:r>
                      <a:r>
                        <a:rPr lang="zh-TW" altLang="en-US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，提供給有獎徵答用</a:t>
                      </a:r>
                      <a:endParaRPr lang="en-US" altLang="zh-TW" sz="32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lang="zh-TW" altLang="en-US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角色安排</a:t>
                      </a:r>
                      <a:endParaRPr kumimoji="0" lang="en-US" altLang="zh-TW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kumimoji="0" lang="zh-TW" altLang="zh-TW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kumimoji="0" lang="zh-TW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準備戲劇所需物品，</a:t>
                      </a:r>
                      <a:r>
                        <a:rPr kumimoji="0" lang="zh-TW" altLang="zh-TW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製作道具</a:t>
                      </a:r>
                      <a:endParaRPr kumimoji="0" lang="en-US" altLang="zh-TW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kumimoji="0" lang="zh-TW" altLang="zh-TW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kumimoji="0" lang="zh-TW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背熟台詞</a:t>
                      </a:r>
                      <a:endParaRPr kumimoji="0" lang="en-US" altLang="zh-TW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lang="zh-TW" altLang="en-US" sz="32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排練及演出戲劇</a:t>
                      </a:r>
                    </a:p>
                    <a:p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★計時</a:t>
                      </a:r>
                    </a:p>
                    <a:p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★錄影</a:t>
                      </a:r>
                      <a:r>
                        <a:rPr lang="en-US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從影片中觀察哪些要修正</a:t>
                      </a:r>
                      <a:r>
                        <a:rPr lang="en-US" altLang="zh-TW" sz="3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32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7060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1153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96F965-6C49-D492-C3E2-F00456C25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zh-TW" altLang="en-US" sz="6000" dirty="0">
                <a:latin typeface="標楷體" panose="03000509000000000000" pitchFamily="65" charset="-120"/>
                <a:ea typeface="標楷體" panose="03000509000000000000" pitchFamily="65" charset="-120"/>
              </a:rPr>
              <a:t>注意事項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0299B8C-07F1-5BAC-1A6C-70EF3E81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4077" y="1253342"/>
            <a:ext cx="9728719" cy="53527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ja-JP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ヽ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有四節課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四週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的準備時間</a:t>
            </a:r>
            <a:endParaRPr lang="en-US" altLang="ja-JP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二、所需時間和完成日期配合整組估算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三</a:t>
            </a:r>
            <a:r>
              <a:rPr lang="ja-JP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ヽ</a:t>
            </a:r>
            <a:r>
              <a:rPr lang="zh-TW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所需器材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資源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依任務事項填寫</a:t>
            </a:r>
            <a:endParaRPr lang="en-US" altLang="ja-JP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四、準備過程請拍照留下記錄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五、學習成果分享：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　　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各組將照片整理成影片或簡報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上台心得分享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95090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955</TotalTime>
  <Words>636</Words>
  <Application>Microsoft Office PowerPoint</Application>
  <PresentationFormat>寬螢幕</PresentationFormat>
  <Paragraphs>79</Paragraphs>
  <Slides>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4" baseType="lpstr">
      <vt:lpstr>標楷體</vt:lpstr>
      <vt:lpstr>Arial</vt:lpstr>
      <vt:lpstr>Calibri</vt:lpstr>
      <vt:lpstr>Calibri Light</vt:lpstr>
      <vt:lpstr>Office 佈景主題</vt:lpstr>
      <vt:lpstr>減塑大使練功房 工作任務介紹 Plastic Reduction Ambassador Practice Room  task order</vt:lpstr>
      <vt:lpstr>進班宣導動機</vt:lpstr>
      <vt:lpstr>進班宣導目標</vt:lpstr>
      <vt:lpstr>選擇適合自己的組別</vt:lpstr>
      <vt:lpstr>解說組      1.主持人(4分鐘)</vt:lpstr>
      <vt:lpstr>解說組     2.理念說明＆有獎徵答(18分鐘)</vt:lpstr>
      <vt:lpstr>PowerPoint 簡報</vt:lpstr>
      <vt:lpstr>PowerPoint 簡報</vt:lpstr>
      <vt:lpstr>注意事項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減塑大使練功坊 工作規劃分配</dc:title>
  <dc:creator>佳妙 陳</dc:creator>
  <cp:lastModifiedBy>manu1 manu1</cp:lastModifiedBy>
  <cp:revision>102</cp:revision>
  <dcterms:created xsi:type="dcterms:W3CDTF">2023-10-05T11:09:58Z</dcterms:created>
  <dcterms:modified xsi:type="dcterms:W3CDTF">2025-11-06T00:26:02Z</dcterms:modified>
</cp:coreProperties>
</file>