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86" r:id="rId4"/>
  </p:sldMasterIdLst>
  <p:notesMasterIdLst>
    <p:notesMasterId r:id="rId25"/>
  </p:notesMasterIdLst>
  <p:sldIdLst>
    <p:sldId id="431" r:id="rId5"/>
    <p:sldId id="408" r:id="rId6"/>
    <p:sldId id="414" r:id="rId7"/>
    <p:sldId id="422" r:id="rId8"/>
    <p:sldId id="423" r:id="rId9"/>
    <p:sldId id="424" r:id="rId10"/>
    <p:sldId id="432" r:id="rId11"/>
    <p:sldId id="425" r:id="rId12"/>
    <p:sldId id="426" r:id="rId13"/>
    <p:sldId id="427" r:id="rId14"/>
    <p:sldId id="433" r:id="rId15"/>
    <p:sldId id="428" r:id="rId16"/>
    <p:sldId id="429" r:id="rId17"/>
    <p:sldId id="430" r:id="rId18"/>
    <p:sldId id="434" r:id="rId19"/>
    <p:sldId id="421" r:id="rId20"/>
    <p:sldId id="435" r:id="rId21"/>
    <p:sldId id="436" r:id="rId22"/>
    <p:sldId id="437" r:id="rId23"/>
    <p:sldId id="438" r:id="rId24"/>
  </p:sldIdLst>
  <p:sldSz cx="12193588" cy="6858000"/>
  <p:notesSz cx="6858000" cy="9144000"/>
  <p:defaultTextStyle>
    <a:defPPr>
      <a:defRPr lang="en-US"/>
    </a:defPPr>
    <a:lvl1pPr marL="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3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6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9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52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15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78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41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7044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E73A1C"/>
    <a:srgbClr val="33CC33"/>
    <a:srgbClr val="B9B9B9"/>
    <a:srgbClr val="FFE331"/>
    <a:srgbClr val="FFDC46"/>
    <a:srgbClr val="1D1D1D"/>
    <a:srgbClr val="105AAC"/>
    <a:srgbClr val="146B7F"/>
    <a:srgbClr val="4040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970" autoAdjust="0"/>
    <p:restoredTop sz="83858" autoAdjust="0"/>
  </p:normalViewPr>
  <p:slideViewPr>
    <p:cSldViewPr snapToGrid="0" snapToObjects="1">
      <p:cViewPr varScale="1">
        <p:scale>
          <a:sx n="71" d="100"/>
          <a:sy n="71" d="100"/>
        </p:scale>
        <p:origin x="725" y="58"/>
      </p:cViewPr>
      <p:guideLst>
        <p:guide orient="horz" pos="2160"/>
        <p:guide pos="384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3477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463EF0-8E97-3243-8227-75F41FE640E5}" type="datetimeFigureOut">
              <a:rPr kumimoji="1" lang="zh-TW" altLang="en-US" smtClean="0"/>
              <a:t>2025/11/5</a:t>
            </a:fld>
            <a:endParaRPr kumimoji="1"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TW" altLang="en-US"/>
              <a:t>按一下以編輯母片文字樣式</a:t>
            </a:r>
          </a:p>
          <a:p>
            <a:pPr lvl="1"/>
            <a:r>
              <a:rPr kumimoji="1" lang="zh-TW" altLang="en-US"/>
              <a:t>第二層</a:t>
            </a:r>
          </a:p>
          <a:p>
            <a:pPr lvl="2"/>
            <a:r>
              <a:rPr kumimoji="1" lang="zh-TW" altLang="en-US"/>
              <a:t>第三層</a:t>
            </a:r>
          </a:p>
          <a:p>
            <a:pPr lvl="3"/>
            <a:r>
              <a:rPr kumimoji="1" lang="zh-TW" altLang="en-US"/>
              <a:t>第四層</a:t>
            </a:r>
          </a:p>
          <a:p>
            <a:pPr lvl="4"/>
            <a:r>
              <a:rPr kumimoji="1"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BBE7B6-B7D0-C746-9F2C-9E0C47F5C1DE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997755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BBE7B6-B7D0-C746-9F2C-9E0C47F5C1DE}" type="slidenum">
              <a:rPr kumimoji="1" lang="zh-TW" altLang="en-US" smtClean="0"/>
              <a:t>2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11086986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BBE7B6-B7D0-C746-9F2C-9E0C47F5C1DE}" type="slidenum">
              <a:rPr kumimoji="1" lang="zh-TW" altLang="en-US" smtClean="0"/>
              <a:t>7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35402607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BBE7B6-B7D0-C746-9F2C-9E0C47F5C1DE}" type="slidenum">
              <a:rPr kumimoji="1" lang="zh-TW" altLang="en-US" smtClean="0"/>
              <a:t>11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29852432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BBE7B6-B7D0-C746-9F2C-9E0C47F5C1DE}" type="slidenum">
              <a:rPr kumimoji="1" lang="zh-TW" altLang="en-US" smtClean="0"/>
              <a:t>17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27904384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 userDrawn="1"/>
        </p:nvSpPr>
        <p:spPr>
          <a:xfrm>
            <a:off x="0" y="1154836"/>
            <a:ext cx="12193588" cy="402132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7" name="矩形 6"/>
          <p:cNvSpPr/>
          <p:nvPr userDrawn="1"/>
        </p:nvSpPr>
        <p:spPr>
          <a:xfrm>
            <a:off x="0" y="1154835"/>
            <a:ext cx="12193588" cy="4021323"/>
          </a:xfrm>
          <a:prstGeom prst="rect">
            <a:avLst/>
          </a:prstGeom>
          <a:solidFill>
            <a:schemeClr val="accent3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5" name="標題 14"/>
          <p:cNvSpPr>
            <a:spLocks noGrp="1"/>
          </p:cNvSpPr>
          <p:nvPr>
            <p:ph type="title"/>
          </p:nvPr>
        </p:nvSpPr>
        <p:spPr>
          <a:xfrm>
            <a:off x="458335" y="1728875"/>
            <a:ext cx="6589236" cy="830493"/>
          </a:xfrm>
          <a:prstGeom prst="rect">
            <a:avLst/>
          </a:prstGeom>
        </p:spPr>
        <p:txBody>
          <a:bodyPr/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kumimoji="1" lang="zh-TW" altLang="en-US"/>
              <a:t>按一下以編輯母片標題樣式</a:t>
            </a:r>
            <a:endParaRPr kumimoji="1" lang="zh-TW" altLang="en-US" dirty="0"/>
          </a:p>
        </p:txBody>
      </p:sp>
      <p:sp>
        <p:nvSpPr>
          <p:cNvPr id="20" name="副標題 2"/>
          <p:cNvSpPr>
            <a:spLocks noGrp="1"/>
          </p:cNvSpPr>
          <p:nvPr>
            <p:ph type="subTitle" idx="1"/>
          </p:nvPr>
        </p:nvSpPr>
        <p:spPr>
          <a:xfrm>
            <a:off x="2194559" y="2962402"/>
            <a:ext cx="4853011" cy="165576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TW" altLang="en-US"/>
              <a:t>按一下以編輯母片副標題樣式</a:t>
            </a:r>
          </a:p>
        </p:txBody>
      </p:sp>
    </p:spTree>
    <p:extLst>
      <p:ext uri="{BB962C8B-B14F-4D97-AF65-F5344CB8AC3E}">
        <p14:creationId xmlns:p14="http://schemas.microsoft.com/office/powerpoint/2010/main" val="9732948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8309" y="865999"/>
            <a:ext cx="3932749" cy="1600200"/>
          </a:xfrm>
          <a:prstGeom prst="rect">
            <a:avLst/>
          </a:prstGeom>
        </p:spPr>
        <p:txBody>
          <a:bodyPr anchor="b"/>
          <a:lstStyle>
            <a:lvl1pPr algn="l">
              <a:defRPr sz="3200" b="1">
                <a:solidFill>
                  <a:schemeClr val="accent5"/>
                </a:solidFill>
              </a:defRPr>
            </a:lvl1pPr>
          </a:lstStyle>
          <a:p>
            <a:r>
              <a:rPr kumimoji="1" lang="zh-TW" altLang="en-US"/>
              <a:t>按一下以編輯母片標題樣式</a:t>
            </a:r>
            <a:endParaRPr kumimoji="1" lang="zh-TW" altLang="en-US" dirty="0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182274" y="1396225"/>
            <a:ext cx="6173004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zh-TW" altLang="en-US"/>
              <a:t>按一下圖示以新增圖片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8309" y="2466199"/>
            <a:ext cx="3932749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TW" altLang="en-US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838309" y="6356351"/>
            <a:ext cx="2743557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A7A35B-E923-9A46-A4DB-458FDBC31A3D}" type="datetimeFigureOut">
              <a:rPr kumimoji="1" lang="zh-TW" altLang="en-US" smtClean="0"/>
              <a:pPr/>
              <a:t>2025/11/5</a:t>
            </a:fld>
            <a:endParaRPr kumimoji="1"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4039126" y="6356351"/>
            <a:ext cx="4115336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kumimoji="1"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8611722" y="6356351"/>
            <a:ext cx="2743557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9AFA476-E3F7-9643-864F-5912979220EC}" type="slidenum">
              <a:rPr kumimoji="1" lang="zh-TW" altLang="en-US" smtClean="0"/>
              <a:pPr/>
              <a:t>‹#›</a:t>
            </a:fld>
            <a:endParaRPr kumimoji="1"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828799" y="365126"/>
            <a:ext cx="9526479" cy="1325563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accent5"/>
                </a:solidFill>
              </a:defRPr>
            </a:lvl1pPr>
          </a:lstStyle>
          <a:p>
            <a:r>
              <a:rPr kumimoji="1" lang="zh-TW" altLang="en-US"/>
              <a:t>按一下以編輯母片標題樣式</a:t>
            </a:r>
            <a:endParaRPr kumimoji="1" lang="zh-TW" altLang="en-US" dirty="0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38309" y="1825625"/>
            <a:ext cx="10516970" cy="4351338"/>
          </a:xfrm>
          <a:prstGeom prst="rect">
            <a:avLst/>
          </a:prstGeom>
        </p:spPr>
        <p:txBody>
          <a:bodyPr vert="eaVert"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kumimoji="1" lang="zh-TW" altLang="en-US"/>
              <a:t>按一下以編輯母片文字樣式</a:t>
            </a:r>
          </a:p>
          <a:p>
            <a:pPr lvl="1"/>
            <a:r>
              <a:rPr kumimoji="1" lang="zh-TW" altLang="en-US"/>
              <a:t>第二層</a:t>
            </a:r>
          </a:p>
          <a:p>
            <a:pPr lvl="2"/>
            <a:r>
              <a:rPr kumimoji="1" lang="zh-TW" altLang="en-US"/>
              <a:t>第三層</a:t>
            </a:r>
          </a:p>
          <a:p>
            <a:pPr lvl="3"/>
            <a:r>
              <a:rPr kumimoji="1" lang="zh-TW" altLang="en-US"/>
              <a:t>第四層</a:t>
            </a:r>
          </a:p>
          <a:p>
            <a:pPr lvl="4"/>
            <a:r>
              <a:rPr kumimoji="1"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838309" y="6356351"/>
            <a:ext cx="2743557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A7A35B-E923-9A46-A4DB-458FDBC31A3D}" type="datetimeFigureOut">
              <a:rPr kumimoji="1" lang="zh-TW" altLang="en-US" smtClean="0"/>
              <a:pPr/>
              <a:t>2025/11/5</a:t>
            </a:fld>
            <a:endParaRPr kumimoji="1"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4039126" y="6356351"/>
            <a:ext cx="4115336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kumimoji="1"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8611722" y="6356351"/>
            <a:ext cx="2743557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9AFA476-E3F7-9643-864F-5912979220EC}" type="slidenum">
              <a:rPr kumimoji="1" lang="zh-TW" altLang="en-US" smtClean="0"/>
              <a:pPr/>
              <a:t>‹#›</a:t>
            </a:fld>
            <a:endParaRPr kumimoji="1" lang="zh-TW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垂直標題 1"/>
          <p:cNvSpPr>
            <a:spLocks noGrp="1"/>
          </p:cNvSpPr>
          <p:nvPr>
            <p:ph type="title" orient="vert"/>
          </p:nvPr>
        </p:nvSpPr>
        <p:spPr>
          <a:xfrm>
            <a:off x="8726037" y="365125"/>
            <a:ext cx="2629242" cy="5811838"/>
          </a:xfrm>
          <a:prstGeom prst="rect">
            <a:avLst/>
          </a:prstGeom>
        </p:spPr>
        <p:txBody>
          <a:bodyPr vert="eaVert"/>
          <a:lstStyle>
            <a:lvl1pPr>
              <a:defRPr b="1">
                <a:solidFill>
                  <a:schemeClr val="accent5"/>
                </a:solidFill>
              </a:defRPr>
            </a:lvl1pPr>
          </a:lstStyle>
          <a:p>
            <a:r>
              <a:rPr kumimoji="1" lang="zh-TW" altLang="en-US"/>
              <a:t>按一下以編輯母片標題樣式</a:t>
            </a:r>
            <a:endParaRPr kumimoji="1" lang="zh-TW" altLang="en-US" dirty="0"/>
          </a:p>
        </p:txBody>
      </p:sp>
      <p:sp>
        <p:nvSpPr>
          <p:cNvPr id="7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38309" y="365125"/>
            <a:ext cx="7735307" cy="5811838"/>
          </a:xfrm>
          <a:prstGeom prst="rect">
            <a:avLst/>
          </a:prstGeom>
        </p:spPr>
        <p:txBody>
          <a:bodyPr vert="eaVert"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kumimoji="1" lang="zh-TW" altLang="en-US"/>
              <a:t>按一下以編輯母片文字樣式</a:t>
            </a:r>
          </a:p>
          <a:p>
            <a:pPr lvl="1"/>
            <a:r>
              <a:rPr kumimoji="1" lang="zh-TW" altLang="en-US"/>
              <a:t>第二層</a:t>
            </a:r>
          </a:p>
          <a:p>
            <a:pPr lvl="2"/>
            <a:r>
              <a:rPr kumimoji="1" lang="zh-TW" altLang="en-US"/>
              <a:t>第三層</a:t>
            </a:r>
          </a:p>
          <a:p>
            <a:pPr lvl="3"/>
            <a:r>
              <a:rPr kumimoji="1" lang="zh-TW" altLang="en-US"/>
              <a:t>第四層</a:t>
            </a:r>
          </a:p>
          <a:p>
            <a:pPr lvl="4"/>
            <a:r>
              <a:rPr kumimoji="1" lang="zh-TW" altLang="en-US"/>
              <a:t>第五層</a:t>
            </a:r>
          </a:p>
        </p:txBody>
      </p:sp>
      <p:sp>
        <p:nvSpPr>
          <p:cNvPr id="8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838309" y="6356351"/>
            <a:ext cx="2743557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A7A35B-E923-9A46-A4DB-458FDBC31A3D}" type="datetimeFigureOut">
              <a:rPr kumimoji="1" lang="zh-TW" altLang="en-US" smtClean="0"/>
              <a:pPr/>
              <a:t>2025/11/5</a:t>
            </a:fld>
            <a:endParaRPr kumimoji="1" lang="zh-TW" altLang="en-US"/>
          </a:p>
        </p:txBody>
      </p:sp>
      <p:sp>
        <p:nvSpPr>
          <p:cNvPr id="9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4039126" y="6356351"/>
            <a:ext cx="4115336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kumimoji="1" lang="zh-TW" altLang="en-US"/>
          </a:p>
        </p:txBody>
      </p:sp>
      <p:sp>
        <p:nvSpPr>
          <p:cNvPr id="10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8611722" y="6356351"/>
            <a:ext cx="2743557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9AFA476-E3F7-9643-864F-5912979220EC}" type="slidenum">
              <a:rPr kumimoji="1" lang="zh-TW" altLang="en-US" smtClean="0"/>
              <a:pPr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177332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 userDrawn="1"/>
        </p:nvSpPr>
        <p:spPr>
          <a:xfrm>
            <a:off x="3492722" y="0"/>
            <a:ext cx="8700865" cy="6858000"/>
          </a:xfrm>
          <a:prstGeom prst="rect">
            <a:avLst/>
          </a:prstGeom>
          <a:solidFill>
            <a:schemeClr val="accent3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endParaRPr kumimoji="1" lang="zh-CN" altLang="en-US" sz="16000" b="1" dirty="0"/>
          </a:p>
        </p:txBody>
      </p:sp>
      <p:sp>
        <p:nvSpPr>
          <p:cNvPr id="2" name="矩形 1"/>
          <p:cNvSpPr/>
          <p:nvPr userDrawn="1"/>
        </p:nvSpPr>
        <p:spPr>
          <a:xfrm>
            <a:off x="-1" y="0"/>
            <a:ext cx="4419601" cy="6858000"/>
          </a:xfrm>
          <a:prstGeom prst="rect">
            <a:avLst/>
          </a:prstGeom>
          <a:solidFill>
            <a:srgbClr val="105AA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endParaRPr kumimoji="1" lang="zh-CN" altLang="en-US" sz="16000" b="1" dirty="0"/>
          </a:p>
        </p:txBody>
      </p:sp>
      <p:sp>
        <p:nvSpPr>
          <p:cNvPr id="6" name="文本框 5"/>
          <p:cNvSpPr txBox="1"/>
          <p:nvPr userDrawn="1"/>
        </p:nvSpPr>
        <p:spPr>
          <a:xfrm>
            <a:off x="1359973" y="5901532"/>
            <a:ext cx="2911374" cy="748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267" b="1" dirty="0">
                <a:solidFill>
                  <a:srgbClr val="FFFFFF"/>
                </a:solidFill>
              </a:rPr>
              <a:t>CONTENTS</a:t>
            </a:r>
            <a:endParaRPr kumimoji="1" lang="zh-CN" altLang="en-US" sz="4267" b="1" dirty="0">
              <a:solidFill>
                <a:srgbClr val="FFFFFF"/>
              </a:solidFill>
            </a:endParaRPr>
          </a:p>
        </p:txBody>
      </p:sp>
      <p:sp>
        <p:nvSpPr>
          <p:cNvPr id="24" name="標題 23"/>
          <p:cNvSpPr>
            <a:spLocks noGrp="1"/>
          </p:cNvSpPr>
          <p:nvPr>
            <p:ph type="title"/>
          </p:nvPr>
        </p:nvSpPr>
        <p:spPr>
          <a:xfrm>
            <a:off x="4921471" y="1508125"/>
            <a:ext cx="6192838" cy="1325563"/>
          </a:xfrm>
          <a:prstGeom prst="rect">
            <a:avLst/>
          </a:prstGeom>
        </p:spPr>
        <p:txBody>
          <a:bodyPr/>
          <a:lstStyle>
            <a:lvl1pPr marL="1143000" indent="-1143000" algn="l">
              <a:buFont typeface="+mj-lt"/>
              <a:buAutoNum type="arabicPeriod"/>
              <a:defRPr sz="5400"/>
            </a:lvl1pPr>
          </a:lstStyle>
          <a:p>
            <a:r>
              <a:rPr kumimoji="1" lang="zh-TW" altLang="en-US"/>
              <a:t>按一下以編輯母片標題樣式</a:t>
            </a:r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1793394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等腰三角形 4"/>
          <p:cNvSpPr/>
          <p:nvPr userDrawn="1"/>
        </p:nvSpPr>
        <p:spPr>
          <a:xfrm rot="5400000" flipH="1">
            <a:off x="-160074" y="160869"/>
            <a:ext cx="6869291" cy="6547556"/>
          </a:xfrm>
          <a:custGeom>
            <a:avLst/>
            <a:gdLst/>
            <a:ahLst/>
            <a:cxnLst/>
            <a:rect l="l" t="t" r="r" b="b"/>
            <a:pathLst>
              <a:path w="5151968" h="5410203">
                <a:moveTo>
                  <a:pt x="5151967" y="2023534"/>
                </a:moveTo>
                <a:lnTo>
                  <a:pt x="0" y="2023534"/>
                </a:lnTo>
                <a:lnTo>
                  <a:pt x="2575984" y="0"/>
                </a:lnTo>
                <a:close/>
                <a:moveTo>
                  <a:pt x="5151968" y="2023536"/>
                </a:moveTo>
                <a:lnTo>
                  <a:pt x="5151968" y="5410203"/>
                </a:lnTo>
                <a:lnTo>
                  <a:pt x="8468" y="5410203"/>
                </a:lnTo>
                <a:lnTo>
                  <a:pt x="8468" y="2023536"/>
                </a:lnTo>
                <a:close/>
              </a:path>
            </a:pathLst>
          </a:custGeom>
          <a:solidFill>
            <a:srgbClr val="105AA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" name="標題 1"/>
          <p:cNvSpPr>
            <a:spLocks noGrp="1"/>
          </p:cNvSpPr>
          <p:nvPr>
            <p:ph type="ctrTitle"/>
          </p:nvPr>
        </p:nvSpPr>
        <p:spPr>
          <a:xfrm>
            <a:off x="4765101" y="1396225"/>
            <a:ext cx="6590178" cy="2387600"/>
          </a:xfrm>
          <a:prstGeom prst="rect">
            <a:avLst/>
          </a:prstGeom>
        </p:spPr>
        <p:txBody>
          <a:bodyPr anchor="b"/>
          <a:lstStyle>
            <a:lvl1pPr algn="r">
              <a:defRPr sz="6000"/>
            </a:lvl1pPr>
          </a:lstStyle>
          <a:p>
            <a:r>
              <a:rPr kumimoji="1" lang="zh-TW" altLang="en-US"/>
              <a:t>按一下以編輯母片標題樣式</a:t>
            </a:r>
            <a:endParaRPr kumimoji="1" lang="zh-TW" altLang="en-US" dirty="0"/>
          </a:p>
        </p:txBody>
      </p:sp>
      <p:sp>
        <p:nvSpPr>
          <p:cNvPr id="10" name="副標題 2"/>
          <p:cNvSpPr>
            <a:spLocks noGrp="1"/>
          </p:cNvSpPr>
          <p:nvPr>
            <p:ph type="subTitle" idx="1"/>
          </p:nvPr>
        </p:nvSpPr>
        <p:spPr>
          <a:xfrm>
            <a:off x="4765101" y="3875900"/>
            <a:ext cx="6590178" cy="1655762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TW" altLang="en-US"/>
              <a:t>按一下以編輯母片副標題樣式</a:t>
            </a:r>
            <a:endParaRPr kumimoji="1" lang="zh-TW" altLang="en-US" dirty="0"/>
          </a:p>
        </p:txBody>
      </p:sp>
      <p:sp>
        <p:nvSpPr>
          <p:cNvPr id="11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838309" y="6356351"/>
            <a:ext cx="2743557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A7A35B-E923-9A46-A4DB-458FDBC31A3D}" type="datetimeFigureOut">
              <a:rPr kumimoji="1" lang="zh-TW" altLang="en-US" smtClean="0"/>
              <a:pPr/>
              <a:t>2025/11/5</a:t>
            </a:fld>
            <a:endParaRPr kumimoji="1" lang="zh-TW" altLang="en-US" dirty="0"/>
          </a:p>
        </p:txBody>
      </p:sp>
      <p:sp>
        <p:nvSpPr>
          <p:cNvPr id="12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4039126" y="6356351"/>
            <a:ext cx="4115336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kumimoji="1" lang="zh-TW" altLang="en-US"/>
          </a:p>
        </p:txBody>
      </p:sp>
      <p:sp>
        <p:nvSpPr>
          <p:cNvPr id="13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8611722" y="6356351"/>
            <a:ext cx="2743557" cy="365125"/>
          </a:xfrm>
          <a:prstGeom prst="rect">
            <a:avLst/>
          </a:prstGeom>
        </p:spPr>
        <p:txBody>
          <a:bodyPr/>
          <a:lstStyle/>
          <a:p>
            <a:fld id="{A9AFA476-E3F7-9643-864F-5912979220EC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4865776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>
          <a:xfrm>
            <a:off x="838309" y="6356351"/>
            <a:ext cx="2743557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A7A35B-E923-9A46-A4DB-458FDBC31A3D}" type="datetimeFigureOut">
              <a:rPr kumimoji="1" lang="zh-TW" altLang="en-US" smtClean="0"/>
              <a:pPr/>
              <a:t>2025/11/5</a:t>
            </a:fld>
            <a:endParaRPr kumimoji="1"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>
          <a:xfrm>
            <a:off x="4039126" y="6356351"/>
            <a:ext cx="4115336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kumimoji="1"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>
          <a:xfrm>
            <a:off x="8611722" y="6356351"/>
            <a:ext cx="2743557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9AFA476-E3F7-9643-864F-5912979220EC}" type="slidenum">
              <a:rPr kumimoji="1" lang="zh-TW" altLang="en-US" smtClean="0"/>
              <a:pPr/>
              <a:t>‹#›</a:t>
            </a:fld>
            <a:endParaRPr kumimoji="1" lang="zh-TW" altLang="en-US"/>
          </a:p>
        </p:txBody>
      </p:sp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1847959" y="320674"/>
            <a:ext cx="9507320" cy="1325563"/>
          </a:xfrm>
          <a:prstGeom prst="rect">
            <a:avLst/>
          </a:prstGeom>
          <a:noFill/>
        </p:spPr>
        <p:txBody>
          <a:bodyPr/>
          <a:lstStyle>
            <a:lvl1pPr algn="l">
              <a:defRPr b="1">
                <a:solidFill>
                  <a:schemeClr val="accent5"/>
                </a:solidFill>
              </a:defRPr>
            </a:lvl1pPr>
          </a:lstStyle>
          <a:p>
            <a:r>
              <a:rPr kumimoji="1" lang="zh-TW" altLang="en-US"/>
              <a:t>按一下以編輯母片標題樣式</a:t>
            </a:r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9567744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直角三角形 7"/>
          <p:cNvSpPr/>
          <p:nvPr userDrawn="1"/>
        </p:nvSpPr>
        <p:spPr>
          <a:xfrm flipV="1">
            <a:off x="0" y="0"/>
            <a:ext cx="8634249" cy="6858000"/>
          </a:xfrm>
          <a:prstGeom prst="rtTriangl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>
          <a:xfrm>
            <a:off x="838309" y="6356351"/>
            <a:ext cx="2743557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A7A35B-E923-9A46-A4DB-458FDBC31A3D}" type="datetimeFigureOut">
              <a:rPr kumimoji="1" lang="zh-TW" altLang="en-US" smtClean="0"/>
              <a:pPr/>
              <a:t>2025/11/5</a:t>
            </a:fld>
            <a:endParaRPr kumimoji="1"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>
          <a:xfrm>
            <a:off x="4039126" y="6356351"/>
            <a:ext cx="4115336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kumimoji="1"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>
          <a:xfrm>
            <a:off x="8611722" y="6356351"/>
            <a:ext cx="2743557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9AFA476-E3F7-9643-864F-5912979220EC}" type="slidenum">
              <a:rPr kumimoji="1" lang="zh-TW" altLang="en-US" smtClean="0"/>
              <a:pPr/>
              <a:t>‹#›</a:t>
            </a:fld>
            <a:endParaRPr kumimoji="1" lang="zh-TW" altLang="en-US"/>
          </a:p>
        </p:txBody>
      </p:sp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1847959" y="320674"/>
            <a:ext cx="9507320" cy="1325563"/>
          </a:xfrm>
          <a:prstGeom prst="rect">
            <a:avLst/>
          </a:prstGeom>
          <a:noFill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kumimoji="1" lang="zh-TW" altLang="en-US"/>
              <a:t>按一下以編輯母片標題樣式</a:t>
            </a:r>
            <a:endParaRPr kumimoji="1" lang="zh-TW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1847959" y="320674"/>
            <a:ext cx="9507320" cy="1325563"/>
          </a:xfrm>
          <a:prstGeom prst="rect">
            <a:avLst/>
          </a:prstGeom>
          <a:noFill/>
        </p:spPr>
        <p:txBody>
          <a:bodyPr/>
          <a:lstStyle>
            <a:lvl1pPr algn="l">
              <a:defRPr b="1">
                <a:solidFill>
                  <a:schemeClr val="accent5"/>
                </a:solidFill>
              </a:defRPr>
            </a:lvl1pPr>
          </a:lstStyle>
          <a:p>
            <a:r>
              <a:rPr kumimoji="1" lang="zh-TW" altLang="en-US"/>
              <a:t>按一下以編輯母片標題樣式</a:t>
            </a:r>
            <a:endParaRPr kumimoji="1" lang="zh-TW" altLang="en-US" dirty="0"/>
          </a:p>
        </p:txBody>
      </p:sp>
      <p:sp>
        <p:nvSpPr>
          <p:cNvPr id="7" name="內容版面配置區 2"/>
          <p:cNvSpPr>
            <a:spLocks noGrp="1"/>
          </p:cNvSpPr>
          <p:nvPr>
            <p:ph idx="1"/>
          </p:nvPr>
        </p:nvSpPr>
        <p:spPr>
          <a:xfrm>
            <a:off x="838309" y="1825625"/>
            <a:ext cx="10516970" cy="4351338"/>
          </a:xfrm>
          <a:prstGeom prst="rect">
            <a:avLst/>
          </a:prstGeom>
          <a:noFill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kumimoji="1" lang="zh-TW" altLang="en-US"/>
              <a:t>按一下以編輯母片文字樣式</a:t>
            </a:r>
          </a:p>
          <a:p>
            <a:pPr lvl="1"/>
            <a:r>
              <a:rPr kumimoji="1" lang="zh-TW" altLang="en-US"/>
              <a:t>第二層</a:t>
            </a:r>
          </a:p>
          <a:p>
            <a:pPr lvl="2"/>
            <a:r>
              <a:rPr kumimoji="1" lang="zh-TW" altLang="en-US"/>
              <a:t>第三層</a:t>
            </a:r>
          </a:p>
          <a:p>
            <a:pPr lvl="3"/>
            <a:r>
              <a:rPr kumimoji="1" lang="zh-TW" altLang="en-US"/>
              <a:t>第四層</a:t>
            </a:r>
          </a:p>
          <a:p>
            <a:pPr lvl="4"/>
            <a:r>
              <a:rPr kumimoji="1" lang="zh-TW" altLang="en-US"/>
              <a:t>第五層</a:t>
            </a:r>
          </a:p>
        </p:txBody>
      </p:sp>
      <p:sp>
        <p:nvSpPr>
          <p:cNvPr id="8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838309" y="6356351"/>
            <a:ext cx="2743557" cy="365125"/>
          </a:xfrm>
          <a:prstGeom prst="rect">
            <a:avLst/>
          </a:prstGeom>
          <a:noFill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A7A35B-E923-9A46-A4DB-458FDBC31A3D}" type="datetimeFigureOut">
              <a:rPr kumimoji="1" lang="zh-TW" altLang="en-US" smtClean="0"/>
              <a:pPr/>
              <a:t>2025/11/5</a:t>
            </a:fld>
            <a:endParaRPr kumimoji="1" lang="zh-TW" altLang="en-US"/>
          </a:p>
        </p:txBody>
      </p:sp>
      <p:sp>
        <p:nvSpPr>
          <p:cNvPr id="9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4039126" y="6356351"/>
            <a:ext cx="4115336" cy="365125"/>
          </a:xfrm>
          <a:prstGeom prst="rect">
            <a:avLst/>
          </a:prstGeom>
          <a:noFill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kumimoji="1" lang="zh-TW" altLang="en-US"/>
          </a:p>
        </p:txBody>
      </p:sp>
      <p:sp>
        <p:nvSpPr>
          <p:cNvPr id="10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8611722" y="6356351"/>
            <a:ext cx="2743557" cy="365125"/>
          </a:xfrm>
          <a:prstGeom prst="rect">
            <a:avLst/>
          </a:prstGeom>
          <a:noFill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9AFA476-E3F7-9643-864F-5912979220EC}" type="slidenum">
              <a:rPr kumimoji="1" lang="zh-TW" altLang="en-US" smtClean="0"/>
              <a:pPr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12562733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38309" y="1825625"/>
            <a:ext cx="5182275" cy="435133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kumimoji="1" lang="zh-TW" altLang="en-US"/>
              <a:t>按一下以編輯母片文字樣式</a:t>
            </a:r>
          </a:p>
          <a:p>
            <a:pPr lvl="1"/>
            <a:r>
              <a:rPr kumimoji="1" lang="zh-TW" altLang="en-US"/>
              <a:t>第二層</a:t>
            </a:r>
          </a:p>
          <a:p>
            <a:pPr lvl="2"/>
            <a:r>
              <a:rPr kumimoji="1" lang="zh-TW" altLang="en-US"/>
              <a:t>第三層</a:t>
            </a:r>
          </a:p>
          <a:p>
            <a:pPr lvl="3"/>
            <a:r>
              <a:rPr kumimoji="1" lang="zh-TW" altLang="en-US"/>
              <a:t>第四層</a:t>
            </a:r>
          </a:p>
          <a:p>
            <a:pPr lvl="4"/>
            <a:r>
              <a:rPr kumimoji="1" lang="zh-TW" altLang="en-US"/>
              <a:t>第五層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73004" y="1825625"/>
            <a:ext cx="5182275" cy="435133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kumimoji="1" lang="zh-TW" altLang="en-US"/>
              <a:t>按一下以編輯母片文字樣式</a:t>
            </a:r>
          </a:p>
          <a:p>
            <a:pPr lvl="1"/>
            <a:r>
              <a:rPr kumimoji="1" lang="zh-TW" altLang="en-US"/>
              <a:t>第二層</a:t>
            </a:r>
          </a:p>
          <a:p>
            <a:pPr lvl="2"/>
            <a:r>
              <a:rPr kumimoji="1" lang="zh-TW" altLang="en-US"/>
              <a:t>第三層</a:t>
            </a:r>
          </a:p>
          <a:p>
            <a:pPr lvl="3"/>
            <a:r>
              <a:rPr kumimoji="1" lang="zh-TW" altLang="en-US"/>
              <a:t>第四層</a:t>
            </a:r>
          </a:p>
          <a:p>
            <a:pPr lvl="4"/>
            <a:r>
              <a:rPr kumimoji="1" lang="zh-TW" altLang="en-US"/>
              <a:t>第五層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838309" y="6356351"/>
            <a:ext cx="2743557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A7A35B-E923-9A46-A4DB-458FDBC31A3D}" type="datetimeFigureOut">
              <a:rPr kumimoji="1" lang="zh-TW" altLang="en-US" smtClean="0"/>
              <a:pPr/>
              <a:t>2025/11/5</a:t>
            </a:fld>
            <a:endParaRPr kumimoji="1"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4039126" y="6356351"/>
            <a:ext cx="4115336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kumimoji="1"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8611722" y="6356351"/>
            <a:ext cx="2743557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9AFA476-E3F7-9643-864F-5912979220EC}" type="slidenum">
              <a:rPr kumimoji="1" lang="zh-TW" altLang="en-US" smtClean="0"/>
              <a:pPr/>
              <a:t>‹#›</a:t>
            </a:fld>
            <a:endParaRPr kumimoji="1" lang="zh-TW" altLang="en-US"/>
          </a:p>
        </p:txBody>
      </p:sp>
      <p:sp>
        <p:nvSpPr>
          <p:cNvPr id="8" name="標題 1"/>
          <p:cNvSpPr>
            <a:spLocks noGrp="1"/>
          </p:cNvSpPr>
          <p:nvPr>
            <p:ph type="title"/>
          </p:nvPr>
        </p:nvSpPr>
        <p:spPr>
          <a:xfrm>
            <a:off x="1847959" y="320674"/>
            <a:ext cx="9507320" cy="1325563"/>
          </a:xfrm>
          <a:prstGeom prst="rect">
            <a:avLst/>
          </a:prstGeom>
          <a:noFill/>
        </p:spPr>
        <p:txBody>
          <a:bodyPr/>
          <a:lstStyle>
            <a:lvl1pPr algn="l">
              <a:defRPr b="1">
                <a:solidFill>
                  <a:schemeClr val="accent5"/>
                </a:solidFill>
              </a:defRPr>
            </a:lvl1pPr>
          </a:lstStyle>
          <a:p>
            <a:r>
              <a:rPr kumimoji="1" lang="zh-TW" altLang="en-US"/>
              <a:t>按一下以編輯母片標題樣式</a:t>
            </a:r>
            <a:endParaRPr kumimoji="1" lang="zh-TW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9898" y="1681163"/>
            <a:ext cx="5158459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TW" altLang="en-US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39898" y="2505075"/>
            <a:ext cx="5158459" cy="368458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kumimoji="1" lang="zh-TW" altLang="en-US"/>
              <a:t>按一下以編輯母片文字樣式</a:t>
            </a:r>
          </a:p>
          <a:p>
            <a:pPr lvl="1"/>
            <a:r>
              <a:rPr kumimoji="1" lang="zh-TW" altLang="en-US"/>
              <a:t>第二層</a:t>
            </a:r>
          </a:p>
          <a:p>
            <a:pPr lvl="2"/>
            <a:r>
              <a:rPr kumimoji="1" lang="zh-TW" altLang="en-US"/>
              <a:t>第三層</a:t>
            </a:r>
          </a:p>
          <a:p>
            <a:pPr lvl="3"/>
            <a:r>
              <a:rPr kumimoji="1" lang="zh-TW" altLang="en-US"/>
              <a:t>第四層</a:t>
            </a:r>
          </a:p>
          <a:p>
            <a:pPr lvl="4"/>
            <a:r>
              <a:rPr kumimoji="1" lang="zh-TW" altLang="en-US"/>
              <a:t>第五層</a:t>
            </a:r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73004" y="1681163"/>
            <a:ext cx="5183863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TW" altLang="en-US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73004" y="2505075"/>
            <a:ext cx="5183863" cy="368458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kumimoji="1" lang="zh-TW" altLang="en-US"/>
              <a:t>按一下以編輯母片文字樣式</a:t>
            </a:r>
          </a:p>
          <a:p>
            <a:pPr lvl="1"/>
            <a:r>
              <a:rPr kumimoji="1" lang="zh-TW" altLang="en-US"/>
              <a:t>第二層</a:t>
            </a:r>
          </a:p>
          <a:p>
            <a:pPr lvl="2"/>
            <a:r>
              <a:rPr kumimoji="1" lang="zh-TW" altLang="en-US"/>
              <a:t>第三層</a:t>
            </a:r>
          </a:p>
          <a:p>
            <a:pPr lvl="3"/>
            <a:r>
              <a:rPr kumimoji="1" lang="zh-TW" altLang="en-US"/>
              <a:t>第四層</a:t>
            </a:r>
          </a:p>
          <a:p>
            <a:pPr lvl="4"/>
            <a:r>
              <a:rPr kumimoji="1" lang="zh-TW" altLang="en-US"/>
              <a:t>第五層</a:t>
            </a:r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>
          <a:xfrm>
            <a:off x="838309" y="6356351"/>
            <a:ext cx="2743557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A7A35B-E923-9A46-A4DB-458FDBC31A3D}" type="datetimeFigureOut">
              <a:rPr kumimoji="1" lang="zh-TW" altLang="en-US" smtClean="0"/>
              <a:pPr/>
              <a:t>2025/11/5</a:t>
            </a:fld>
            <a:endParaRPr kumimoji="1"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>
          <a:xfrm>
            <a:off x="4039126" y="6356351"/>
            <a:ext cx="4115336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kumimoji="1"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>
          <a:xfrm>
            <a:off x="8611722" y="6356351"/>
            <a:ext cx="2743557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9AFA476-E3F7-9643-864F-5912979220EC}" type="slidenum">
              <a:rPr kumimoji="1" lang="zh-TW" altLang="en-US" smtClean="0"/>
              <a:pPr/>
              <a:t>‹#›</a:t>
            </a:fld>
            <a:endParaRPr kumimoji="1" lang="zh-TW" altLang="en-US"/>
          </a:p>
        </p:txBody>
      </p:sp>
      <p:sp>
        <p:nvSpPr>
          <p:cNvPr id="10" name="標題 1"/>
          <p:cNvSpPr>
            <a:spLocks noGrp="1"/>
          </p:cNvSpPr>
          <p:nvPr>
            <p:ph type="title"/>
          </p:nvPr>
        </p:nvSpPr>
        <p:spPr>
          <a:xfrm>
            <a:off x="1847959" y="320674"/>
            <a:ext cx="9507320" cy="1325563"/>
          </a:xfrm>
          <a:prstGeom prst="rect">
            <a:avLst/>
          </a:prstGeom>
          <a:noFill/>
        </p:spPr>
        <p:txBody>
          <a:bodyPr/>
          <a:lstStyle>
            <a:lvl1pPr algn="l">
              <a:defRPr b="1">
                <a:solidFill>
                  <a:schemeClr val="accent5"/>
                </a:solidFill>
              </a:defRPr>
            </a:lvl1pPr>
          </a:lstStyle>
          <a:p>
            <a:r>
              <a:rPr kumimoji="1" lang="zh-TW" altLang="en-US"/>
              <a:t>按一下以編輯母片標題樣式</a:t>
            </a:r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873868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8310" y="865999"/>
            <a:ext cx="3932749" cy="1600200"/>
          </a:xfrm>
          <a:prstGeom prst="rect">
            <a:avLst/>
          </a:prstGeom>
        </p:spPr>
        <p:txBody>
          <a:bodyPr anchor="b"/>
          <a:lstStyle>
            <a:lvl1pPr algn="l">
              <a:defRPr sz="3200" b="1">
                <a:solidFill>
                  <a:schemeClr val="accent5"/>
                </a:solidFill>
              </a:defRPr>
            </a:lvl1pPr>
          </a:lstStyle>
          <a:p>
            <a:r>
              <a:rPr kumimoji="1" lang="zh-TW" altLang="en-US"/>
              <a:t>按一下以編輯母片標題樣式</a:t>
            </a:r>
            <a:endParaRPr kumimoji="1"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2275" y="1396225"/>
            <a:ext cx="6173004" cy="4873625"/>
          </a:xfrm>
          <a:prstGeom prst="rect">
            <a:avLst/>
          </a:prstGeom>
        </p:spPr>
        <p:txBody>
          <a:bodyPr/>
          <a:lstStyle>
            <a:lvl1pPr>
              <a:defRPr sz="3200">
                <a:solidFill>
                  <a:schemeClr val="bg1"/>
                </a:solidFill>
              </a:defRPr>
            </a:lvl1pPr>
            <a:lvl2pPr>
              <a:defRPr sz="2800">
                <a:solidFill>
                  <a:schemeClr val="bg1"/>
                </a:solidFill>
              </a:defRPr>
            </a:lvl2pPr>
            <a:lvl3pPr>
              <a:defRPr sz="2400">
                <a:solidFill>
                  <a:schemeClr val="bg1"/>
                </a:solidFill>
              </a:defRPr>
            </a:lvl3pPr>
            <a:lvl4pPr>
              <a:defRPr sz="2000">
                <a:solidFill>
                  <a:schemeClr val="bg1"/>
                </a:solidFill>
              </a:defRPr>
            </a:lvl4pPr>
            <a:lvl5pPr>
              <a:defRPr sz="2000">
                <a:solidFill>
                  <a:schemeClr val="bg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TW" altLang="en-US"/>
              <a:t>按一下以編輯母片文字樣式</a:t>
            </a:r>
          </a:p>
          <a:p>
            <a:pPr lvl="1"/>
            <a:r>
              <a:rPr kumimoji="1" lang="zh-TW" altLang="en-US"/>
              <a:t>第二層</a:t>
            </a:r>
          </a:p>
          <a:p>
            <a:pPr lvl="2"/>
            <a:r>
              <a:rPr kumimoji="1" lang="zh-TW" altLang="en-US"/>
              <a:t>第三層</a:t>
            </a:r>
          </a:p>
          <a:p>
            <a:pPr lvl="3"/>
            <a:r>
              <a:rPr kumimoji="1" lang="zh-TW" altLang="en-US"/>
              <a:t>第四層</a:t>
            </a:r>
          </a:p>
          <a:p>
            <a:pPr lvl="4"/>
            <a:r>
              <a:rPr kumimoji="1" lang="zh-TW" altLang="en-US"/>
              <a:t>第五層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8310" y="2466199"/>
            <a:ext cx="3932749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TW" altLang="en-US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838309" y="6356351"/>
            <a:ext cx="2743557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A7A35B-E923-9A46-A4DB-458FDBC31A3D}" type="datetimeFigureOut">
              <a:rPr kumimoji="1" lang="zh-TW" altLang="en-US" smtClean="0"/>
              <a:pPr/>
              <a:t>2025/11/5</a:t>
            </a:fld>
            <a:endParaRPr kumimoji="1"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4039126" y="6356351"/>
            <a:ext cx="4115336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kumimoji="1"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8611722" y="6356351"/>
            <a:ext cx="2743557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9AFA476-E3F7-9643-864F-5912979220EC}" type="slidenum">
              <a:rPr kumimoji="1" lang="zh-TW" altLang="en-US" smtClean="0"/>
              <a:pPr/>
              <a:t>‹#›</a:t>
            </a:fld>
            <a:endParaRPr kumimoji="1"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05AA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93024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541" r:id="rId1"/>
    <p:sldLayoutId id="2147493542" r:id="rId2"/>
    <p:sldLayoutId id="2147493543" r:id="rId3"/>
    <p:sldLayoutId id="2147493545" r:id="rId4"/>
    <p:sldLayoutId id="2147493556" r:id="rId5"/>
    <p:sldLayoutId id="2147493488" r:id="rId6"/>
    <p:sldLayoutId id="2147493549" r:id="rId7"/>
    <p:sldLayoutId id="2147493544" r:id="rId8"/>
    <p:sldLayoutId id="2147493553" r:id="rId9"/>
    <p:sldLayoutId id="2147493554" r:id="rId10"/>
    <p:sldLayoutId id="2147493555" r:id="rId11"/>
    <p:sldLayoutId id="2147493489" r:id="rId12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zpygkIhwC6k&amp;t=5s" TargetMode="Externa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c9L3ReT7UuQ" TargetMode="Externa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yZJcDa2L18Y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www.youtube.com/watch?v=ZtgIEUCPOeU" TargetMode="Externa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s6X7xVlFjXA" TargetMode="Externa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>
            <a:extLst>
              <a:ext uri="{FF2B5EF4-FFF2-40B4-BE49-F238E27FC236}">
                <a16:creationId xmlns:a16="http://schemas.microsoft.com/office/drawing/2014/main" id="{757EB243-EA6D-E5B5-0A34-3A12D44610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8334" y="1728875"/>
            <a:ext cx="10944772" cy="1094335"/>
          </a:xfrm>
        </p:spPr>
        <p:txBody>
          <a:bodyPr/>
          <a:lstStyle/>
          <a:p>
            <a:r>
              <a:rPr lang="zh-TW" altLang="en-US" sz="6600" dirty="0">
                <a:solidFill>
                  <a:srgbClr val="FFFFFF"/>
                </a:solidFill>
              </a:rPr>
              <a:t>塑說心聲  </a:t>
            </a:r>
            <a:r>
              <a:rPr lang="en-US" altLang="zh-TW" sz="6600" dirty="0">
                <a:solidFill>
                  <a:srgbClr val="FFFFFF"/>
                </a:solidFill>
              </a:rPr>
              <a:t>2</a:t>
            </a:r>
            <a:r>
              <a:rPr lang="en-US" altLang="zh-TW" sz="6600" dirty="0"/>
              <a:t> </a:t>
            </a:r>
            <a:r>
              <a:rPr lang="en-US" altLang="zh-TW" sz="4400" dirty="0">
                <a:solidFill>
                  <a:srgbClr val="0070C0"/>
                </a:solidFill>
              </a:rPr>
              <a:t>The voice of plastic--- 2</a:t>
            </a:r>
            <a:endParaRPr lang="zh-TW" altLang="en-US" sz="4400" dirty="0">
              <a:solidFill>
                <a:srgbClr val="0070C0"/>
              </a:solidFill>
            </a:endParaRPr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8A117839-3250-EE5C-2715-4DDCD6B5D4F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640329" y="3429000"/>
            <a:ext cx="9553259" cy="1198118"/>
          </a:xfrm>
        </p:spPr>
        <p:txBody>
          <a:bodyPr/>
          <a:lstStyle/>
          <a:p>
            <a:pPr algn="ctr"/>
            <a:r>
              <a:rPr lang="zh-TW" altLang="en-US" sz="6600" dirty="0">
                <a:solidFill>
                  <a:srgbClr val="FFFFFF"/>
                </a:solidFill>
              </a:rPr>
              <a:t>研究你的心</a:t>
            </a:r>
            <a:r>
              <a:rPr lang="en-US" altLang="zh-TW" sz="4400" dirty="0">
                <a:solidFill>
                  <a:srgbClr val="0070C0"/>
                </a:solidFill>
              </a:rPr>
              <a:t>Study your heart</a:t>
            </a:r>
            <a:r>
              <a:rPr lang="zh-TW" altLang="en-US" sz="4400" dirty="0">
                <a:solidFill>
                  <a:srgbClr val="0070C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8495474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內容版面配置區 7">
            <a:extLst>
              <a:ext uri="{FF2B5EF4-FFF2-40B4-BE49-F238E27FC236}">
                <a16:creationId xmlns:a16="http://schemas.microsoft.com/office/drawing/2014/main" id="{923341CD-B37F-A514-79BE-22CEFA44A9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4340" y="1405890"/>
            <a:ext cx="10549890" cy="4297680"/>
          </a:xfrm>
        </p:spPr>
        <p:txBody>
          <a:bodyPr/>
          <a:lstStyle/>
          <a:p>
            <a:pPr marL="0" indent="0">
              <a:buNone/>
            </a:pPr>
            <a:r>
              <a:rPr lang="zh-TW" altLang="en-US" sz="4800" dirty="0"/>
              <a:t>塑膠的發明是為了拯救地球，但我們卻因為方便好用而過度使用，造成浪費和環境汙染，所以要重複使用以延長它的壽命，並用珍惜感恩的心善用所有資源，才能帶來地球永續的美好。</a:t>
            </a:r>
          </a:p>
        </p:txBody>
      </p:sp>
      <p:sp>
        <p:nvSpPr>
          <p:cNvPr id="2" name="文字方塊 1">
            <a:extLst>
              <a:ext uri="{FF2B5EF4-FFF2-40B4-BE49-F238E27FC236}">
                <a16:creationId xmlns:a16="http://schemas.microsoft.com/office/drawing/2014/main" id="{A71932A7-F37F-478E-6111-A2F210AF4015}"/>
              </a:ext>
            </a:extLst>
          </p:cNvPr>
          <p:cNvSpPr txBox="1"/>
          <p:nvPr/>
        </p:nvSpPr>
        <p:spPr>
          <a:xfrm>
            <a:off x="794384" y="323431"/>
            <a:ext cx="21545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4800" dirty="0">
                <a:solidFill>
                  <a:schemeClr val="bg1"/>
                </a:solidFill>
              </a:rPr>
              <a:t>小結：</a:t>
            </a:r>
          </a:p>
        </p:txBody>
      </p:sp>
    </p:spTree>
    <p:extLst>
      <p:ext uri="{BB962C8B-B14F-4D97-AF65-F5344CB8AC3E}">
        <p14:creationId xmlns:p14="http://schemas.microsoft.com/office/powerpoint/2010/main" val="10139430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5"/>
          <p:cNvSpPr>
            <a:spLocks noGrp="1"/>
          </p:cNvSpPr>
          <p:nvPr>
            <p:ph type="title"/>
          </p:nvPr>
        </p:nvSpPr>
        <p:spPr>
          <a:xfrm>
            <a:off x="240030" y="320674"/>
            <a:ext cx="11784330" cy="1325563"/>
          </a:xfrm>
        </p:spPr>
        <p:txBody>
          <a:bodyPr/>
          <a:lstStyle/>
          <a:p>
            <a:r>
              <a:rPr lang="zh-TW" altLang="en-US" dirty="0"/>
              <a:t>現況 </a:t>
            </a:r>
            <a:r>
              <a:rPr lang="en-US" altLang="zh-TW" dirty="0"/>
              <a:t>3</a:t>
            </a:r>
            <a:r>
              <a:rPr lang="zh-TW" altLang="en-US" dirty="0"/>
              <a:t> </a:t>
            </a:r>
            <a:r>
              <a:rPr lang="en-US" altLang="zh-TW" dirty="0"/>
              <a:t>---</a:t>
            </a:r>
            <a:r>
              <a:rPr lang="zh-TW" altLang="en-US" dirty="0"/>
              <a:t> 不差我一個</a:t>
            </a:r>
          </a:p>
        </p:txBody>
      </p:sp>
      <p:sp>
        <p:nvSpPr>
          <p:cNvPr id="2" name="內容版面配置區 1">
            <a:extLst>
              <a:ext uri="{FF2B5EF4-FFF2-40B4-BE49-F238E27FC236}">
                <a16:creationId xmlns:a16="http://schemas.microsoft.com/office/drawing/2014/main" id="{F57921C0-FE41-2053-DA90-B09905C818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897379"/>
            <a:ext cx="11349989" cy="4160521"/>
          </a:xfrm>
        </p:spPr>
        <p:txBody>
          <a:bodyPr/>
          <a:lstStyle/>
          <a:p>
            <a:r>
              <a:rPr lang="zh-TW" altLang="en-US" sz="4800" dirty="0"/>
              <a:t>走在路上，放眼望去，大部分的人都人手一袋或多袋，並沒有在減塑，只有我一個人努力減塑，有差嗎？沒有差我一個人吧！</a:t>
            </a:r>
          </a:p>
        </p:txBody>
      </p:sp>
    </p:spTree>
    <p:extLst>
      <p:ext uri="{BB962C8B-B14F-4D97-AF65-F5344CB8AC3E}">
        <p14:creationId xmlns:p14="http://schemas.microsoft.com/office/powerpoint/2010/main" val="5048530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內容版面配置區 7">
            <a:extLst>
              <a:ext uri="{FF2B5EF4-FFF2-40B4-BE49-F238E27FC236}">
                <a16:creationId xmlns:a16="http://schemas.microsoft.com/office/drawing/2014/main" id="{923341CD-B37F-A514-79BE-22CEFA44A9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4310" y="308610"/>
            <a:ext cx="11795760" cy="5955030"/>
          </a:xfrm>
        </p:spPr>
        <p:txBody>
          <a:bodyPr/>
          <a:lstStyle/>
          <a:p>
            <a:pPr marL="0" indent="0">
              <a:buNone/>
            </a:pPr>
            <a:r>
              <a:rPr lang="en-US" altLang="zh-TW" sz="4000" dirty="0"/>
              <a:t>1.</a:t>
            </a:r>
            <a:r>
              <a:rPr lang="zh-TW" altLang="en-US" sz="4000" dirty="0"/>
              <a:t>在你減塑的過程中，有沒有遇過這樣的經驗？那時候你的感受是什麼？你的想法是什麼？</a:t>
            </a:r>
            <a:endParaRPr lang="en-US" altLang="zh-TW" sz="4000" dirty="0"/>
          </a:p>
          <a:p>
            <a:pPr marL="0" indent="0">
              <a:buNone/>
            </a:pPr>
            <a:endParaRPr lang="zh-TW" altLang="en-US" sz="4000" dirty="0"/>
          </a:p>
          <a:p>
            <a:pPr marL="0" indent="0">
              <a:buNone/>
            </a:pPr>
            <a:r>
              <a:rPr lang="en-US" altLang="zh-TW" sz="4000" dirty="0"/>
              <a:t>2.</a:t>
            </a:r>
            <a:r>
              <a:rPr lang="zh-TW" altLang="en-US" sz="4000" dirty="0"/>
              <a:t>如果大家都不減塑，這是對的事嗎？為什麼？</a:t>
            </a:r>
            <a:endParaRPr lang="en-US" altLang="zh-TW" sz="4000" dirty="0"/>
          </a:p>
          <a:p>
            <a:pPr marL="0" indent="0">
              <a:buNone/>
            </a:pPr>
            <a:endParaRPr lang="zh-TW" altLang="en-US" sz="4000" dirty="0"/>
          </a:p>
          <a:p>
            <a:pPr marL="0" indent="0">
              <a:buNone/>
            </a:pPr>
            <a:r>
              <a:rPr lang="en-US" altLang="zh-TW" sz="4000" dirty="0"/>
              <a:t>3.</a:t>
            </a:r>
            <a:r>
              <a:rPr lang="zh-TW" altLang="en-US" sz="4000" dirty="0"/>
              <a:t>如果減塑是對的事，大家都沒做，你會去做嗎？為什麼？    </a:t>
            </a:r>
            <a:endParaRPr lang="zh-TW" altLang="en-US" sz="4800" dirty="0"/>
          </a:p>
        </p:txBody>
      </p:sp>
    </p:spTree>
    <p:extLst>
      <p:ext uri="{BB962C8B-B14F-4D97-AF65-F5344CB8AC3E}">
        <p14:creationId xmlns:p14="http://schemas.microsoft.com/office/powerpoint/2010/main" val="475539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內容版面配置區 7">
            <a:extLst>
              <a:ext uri="{FF2B5EF4-FFF2-40B4-BE49-F238E27FC236}">
                <a16:creationId xmlns:a16="http://schemas.microsoft.com/office/drawing/2014/main" id="{923341CD-B37F-A514-79BE-22CEFA44A9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4310" y="1257300"/>
            <a:ext cx="11795760" cy="5600700"/>
          </a:xfrm>
        </p:spPr>
        <p:txBody>
          <a:bodyPr/>
          <a:lstStyle/>
          <a:p>
            <a:pPr marL="0" indent="0">
              <a:buNone/>
            </a:pPr>
            <a:r>
              <a:rPr lang="en-US" altLang="zh-TW" sz="4800" dirty="0"/>
              <a:t>1.</a:t>
            </a:r>
            <a:r>
              <a:rPr lang="zh-TW" altLang="en-US" sz="4800" dirty="0"/>
              <a:t>一個人的力量有用嗎？為什麼有用？</a:t>
            </a:r>
          </a:p>
          <a:p>
            <a:pPr marL="0" indent="0">
              <a:buNone/>
            </a:pPr>
            <a:r>
              <a:rPr lang="en-US" altLang="zh-TW" sz="4800" dirty="0"/>
              <a:t>2.</a:t>
            </a:r>
            <a:r>
              <a:rPr lang="zh-TW" altLang="en-US" sz="4800" dirty="0"/>
              <a:t>你有鼓勵過正在努力的自己嗎？你都用什麼話鼓勵自己？</a:t>
            </a:r>
            <a:r>
              <a:rPr lang="en-US" altLang="zh-TW" sz="4800" dirty="0"/>
              <a:t>(</a:t>
            </a:r>
            <a:r>
              <a:rPr lang="zh-TW" altLang="en-US" sz="4800" dirty="0"/>
              <a:t>也可以寫在卡片上或兩兩分享</a:t>
            </a:r>
            <a:r>
              <a:rPr lang="en-US" altLang="zh-TW" sz="4800" dirty="0"/>
              <a:t>)</a:t>
            </a:r>
          </a:p>
          <a:p>
            <a:pPr marL="0" indent="0">
              <a:buNone/>
            </a:pPr>
            <a:endParaRPr lang="en-US" altLang="zh-TW" sz="4800" dirty="0"/>
          </a:p>
          <a:p>
            <a:pPr marL="0" indent="0">
              <a:buNone/>
            </a:pPr>
            <a:r>
              <a:rPr lang="en-US" altLang="zh-TW" sz="4800" dirty="0"/>
              <a:t>3.</a:t>
            </a:r>
            <a:r>
              <a:rPr lang="zh-TW" altLang="en-US" sz="4800" dirty="0"/>
              <a:t>用什麼方法可以把一個人的力量變大呢？</a:t>
            </a:r>
          </a:p>
          <a:p>
            <a:pPr marL="0" indent="0">
              <a:buNone/>
            </a:pPr>
            <a:endParaRPr lang="zh-TW" altLang="en-US" sz="4800" dirty="0"/>
          </a:p>
        </p:txBody>
      </p:sp>
      <p:sp>
        <p:nvSpPr>
          <p:cNvPr id="2" name="文字方塊 1">
            <a:extLst>
              <a:ext uri="{FF2B5EF4-FFF2-40B4-BE49-F238E27FC236}">
                <a16:creationId xmlns:a16="http://schemas.microsoft.com/office/drawing/2014/main" id="{A71932A7-F37F-478E-6111-A2F210AF4015}"/>
              </a:ext>
            </a:extLst>
          </p:cNvPr>
          <p:cNvSpPr txBox="1"/>
          <p:nvPr/>
        </p:nvSpPr>
        <p:spPr>
          <a:xfrm>
            <a:off x="794384" y="323431"/>
            <a:ext cx="36290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4800" b="1" dirty="0">
                <a:solidFill>
                  <a:schemeClr val="accent3">
                    <a:lumMod val="60000"/>
                    <a:lumOff val="40000"/>
                  </a:schemeClr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海星故事</a:t>
            </a:r>
            <a:endParaRPr lang="zh-TW" altLang="en-US" sz="4800" b="1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6192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內容版面配置區 7">
            <a:extLst>
              <a:ext uri="{FF2B5EF4-FFF2-40B4-BE49-F238E27FC236}">
                <a16:creationId xmlns:a16="http://schemas.microsoft.com/office/drawing/2014/main" id="{923341CD-B37F-A514-79BE-22CEFA44A9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4310" y="1154428"/>
            <a:ext cx="11795760" cy="5189222"/>
          </a:xfrm>
        </p:spPr>
        <p:txBody>
          <a:bodyPr/>
          <a:lstStyle/>
          <a:p>
            <a:pPr marL="0" indent="0">
              <a:buNone/>
            </a:pPr>
            <a:r>
              <a:rPr lang="en-US" altLang="zh-TW" sz="4800" dirty="0"/>
              <a:t>1.</a:t>
            </a:r>
            <a:r>
              <a:rPr lang="zh-TW" altLang="en-US" sz="4800" dirty="0"/>
              <a:t>面對大樹倒下造成塞車，大家的反應是什麼？背後的想法會是什麼？</a:t>
            </a:r>
            <a:endParaRPr lang="en-US" altLang="zh-TW" sz="4800" dirty="0"/>
          </a:p>
          <a:p>
            <a:pPr marL="0" indent="0">
              <a:buNone/>
            </a:pPr>
            <a:endParaRPr lang="zh-TW" altLang="en-US" sz="4800" dirty="0"/>
          </a:p>
          <a:p>
            <a:pPr marL="0" indent="0">
              <a:buNone/>
            </a:pPr>
            <a:r>
              <a:rPr lang="en-US" altLang="zh-TW" sz="4800" dirty="0"/>
              <a:t>2.</a:t>
            </a:r>
            <a:r>
              <a:rPr lang="zh-TW" altLang="en-US" sz="4800" dirty="0"/>
              <a:t>換成是你遇到這種事情，你會怎麼想？怎麼做？</a:t>
            </a:r>
          </a:p>
          <a:p>
            <a:pPr marL="0" indent="0">
              <a:buNone/>
            </a:pPr>
            <a:endParaRPr lang="zh-TW" altLang="en-US" sz="4800" dirty="0"/>
          </a:p>
        </p:txBody>
      </p:sp>
      <p:sp>
        <p:nvSpPr>
          <p:cNvPr id="2" name="文字方塊 1">
            <a:extLst>
              <a:ext uri="{FF2B5EF4-FFF2-40B4-BE49-F238E27FC236}">
                <a16:creationId xmlns:a16="http://schemas.microsoft.com/office/drawing/2014/main" id="{A71932A7-F37F-478E-6111-A2F210AF4015}"/>
              </a:ext>
            </a:extLst>
          </p:cNvPr>
          <p:cNvSpPr txBox="1"/>
          <p:nvPr/>
        </p:nvSpPr>
        <p:spPr>
          <a:xfrm>
            <a:off x="794384" y="323431"/>
            <a:ext cx="103155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4800" b="1" dirty="0">
                <a:solidFill>
                  <a:schemeClr val="bg1"/>
                </a:solidFill>
                <a:hlinkClick r:id="rId2"/>
              </a:rPr>
              <a:t>Times Of India - Lead India Tree</a:t>
            </a:r>
            <a:endParaRPr lang="zh-TW" altLang="en-US" sz="4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71018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內容版面配置區 7">
            <a:extLst>
              <a:ext uri="{FF2B5EF4-FFF2-40B4-BE49-F238E27FC236}">
                <a16:creationId xmlns:a16="http://schemas.microsoft.com/office/drawing/2014/main" id="{923341CD-B37F-A514-79BE-22CEFA44A9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4310" y="1154428"/>
            <a:ext cx="11795760" cy="5189222"/>
          </a:xfrm>
        </p:spPr>
        <p:txBody>
          <a:bodyPr/>
          <a:lstStyle/>
          <a:p>
            <a:pPr marL="0" indent="0">
              <a:buNone/>
            </a:pPr>
            <a:r>
              <a:rPr lang="en-US" altLang="zh-TW" sz="4800" dirty="0"/>
              <a:t>3.</a:t>
            </a:r>
            <a:r>
              <a:rPr lang="zh-TW" altLang="en-US" sz="4800" dirty="0"/>
              <a:t>小男孩是怎麼想的？怎麼做的？</a:t>
            </a:r>
            <a:endParaRPr lang="en-US" altLang="zh-TW" sz="4800" dirty="0"/>
          </a:p>
          <a:p>
            <a:pPr marL="0" indent="0">
              <a:buNone/>
            </a:pPr>
            <a:endParaRPr lang="zh-TW" altLang="en-US" sz="4800" dirty="0"/>
          </a:p>
          <a:p>
            <a:pPr marL="0" indent="0">
              <a:buNone/>
            </a:pPr>
            <a:r>
              <a:rPr lang="en-US" altLang="zh-TW" sz="4800" dirty="0"/>
              <a:t>4.</a:t>
            </a:r>
            <a:r>
              <a:rPr lang="zh-TW" altLang="en-US" sz="4800" dirty="0"/>
              <a:t>小男孩帶來什麼影響？結果如何？</a:t>
            </a:r>
            <a:endParaRPr lang="en-US" altLang="zh-TW" sz="4800" dirty="0"/>
          </a:p>
          <a:p>
            <a:pPr marL="0" indent="0">
              <a:buNone/>
            </a:pPr>
            <a:endParaRPr lang="zh-TW" altLang="en-US" sz="4800" dirty="0"/>
          </a:p>
          <a:p>
            <a:pPr marL="0" indent="0">
              <a:buNone/>
            </a:pPr>
            <a:r>
              <a:rPr lang="en-US" altLang="zh-TW" sz="4800" dirty="0"/>
              <a:t>5.</a:t>
            </a:r>
            <a:r>
              <a:rPr lang="zh-TW" altLang="en-US" sz="4800" dirty="0"/>
              <a:t>小男孩的故事帶給正在減塑中的你有什麼樣啟發？</a:t>
            </a:r>
          </a:p>
          <a:p>
            <a:pPr marL="0" indent="0">
              <a:buNone/>
            </a:pPr>
            <a:endParaRPr lang="zh-TW" altLang="en-US" sz="4800" dirty="0"/>
          </a:p>
        </p:txBody>
      </p:sp>
      <p:sp>
        <p:nvSpPr>
          <p:cNvPr id="2" name="文字方塊 1">
            <a:extLst>
              <a:ext uri="{FF2B5EF4-FFF2-40B4-BE49-F238E27FC236}">
                <a16:creationId xmlns:a16="http://schemas.microsoft.com/office/drawing/2014/main" id="{A71932A7-F37F-478E-6111-A2F210AF4015}"/>
              </a:ext>
            </a:extLst>
          </p:cNvPr>
          <p:cNvSpPr txBox="1"/>
          <p:nvPr/>
        </p:nvSpPr>
        <p:spPr>
          <a:xfrm>
            <a:off x="794384" y="323431"/>
            <a:ext cx="103155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4800" b="1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Times Of India - Lead India Tree</a:t>
            </a:r>
            <a:endParaRPr lang="zh-TW" altLang="en-US" sz="4800" b="1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506688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C72DB76-8682-5D57-F9F7-FF279BBB72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0070" y="320674"/>
            <a:ext cx="10795209" cy="1325563"/>
          </a:xfrm>
        </p:spPr>
        <p:txBody>
          <a:bodyPr/>
          <a:lstStyle/>
          <a:p>
            <a:r>
              <a:rPr lang="zh-TW" altLang="en-US" dirty="0"/>
              <a:t>小結：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F72D3ABD-C774-CD30-7E43-8051335414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154430"/>
            <a:ext cx="11355279" cy="5382896"/>
          </a:xfrm>
        </p:spPr>
        <p:txBody>
          <a:bodyPr/>
          <a:lstStyle/>
          <a:p>
            <a:r>
              <a:rPr lang="zh-TW" altLang="en-US" dirty="0"/>
              <a:t>不管是撿海星或搬樹的小男孩，都是從一顆想要幫助別人的善心開始，所以不要小看一個人的力量，不做不會怎麼樣，做了就會很不一樣。所以減塑是很有意義和價值的偉大善行，肯定自他那顆想要助人利他的心，繼續堅持做對的事，就會引發眾人行善的力量，希望我們一起莫忘初心，永不變心。</a:t>
            </a:r>
          </a:p>
        </p:txBody>
      </p:sp>
    </p:spTree>
    <p:extLst>
      <p:ext uri="{BB962C8B-B14F-4D97-AF65-F5344CB8AC3E}">
        <p14:creationId xmlns:p14="http://schemas.microsoft.com/office/powerpoint/2010/main" val="346111003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5"/>
          <p:cNvSpPr>
            <a:spLocks noGrp="1"/>
          </p:cNvSpPr>
          <p:nvPr>
            <p:ph type="title"/>
          </p:nvPr>
        </p:nvSpPr>
        <p:spPr>
          <a:xfrm>
            <a:off x="240030" y="320675"/>
            <a:ext cx="11784330" cy="776606"/>
          </a:xfrm>
        </p:spPr>
        <p:txBody>
          <a:bodyPr/>
          <a:lstStyle/>
          <a:p>
            <a:r>
              <a:rPr lang="zh-TW" altLang="en-US" sz="4800" dirty="0">
                <a:solidFill>
                  <a:schemeClr val="accent3">
                    <a:lumMod val="60000"/>
                    <a:lumOff val="40000"/>
                  </a:schemeClr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減塑大哉問</a:t>
            </a:r>
            <a:endParaRPr lang="zh-TW" altLang="en-US" sz="4800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9" name="內容版面配置區 8">
            <a:extLst>
              <a:ext uri="{FF2B5EF4-FFF2-40B4-BE49-F238E27FC236}">
                <a16:creationId xmlns:a16="http://schemas.microsoft.com/office/drawing/2014/main" id="{BCCCDCDB-DC6E-C74D-99B6-659525E3C6D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148182" y="1889203"/>
            <a:ext cx="5430682" cy="3054760"/>
          </a:xfrm>
        </p:spPr>
      </p:pic>
      <p:sp>
        <p:nvSpPr>
          <p:cNvPr id="10" name="文字方塊 9">
            <a:extLst>
              <a:ext uri="{FF2B5EF4-FFF2-40B4-BE49-F238E27FC236}">
                <a16:creationId xmlns:a16="http://schemas.microsoft.com/office/drawing/2014/main" id="{F6D43838-50AE-7167-F0FA-0C131B45DE78}"/>
              </a:ext>
            </a:extLst>
          </p:cNvPr>
          <p:cNvSpPr txBox="1"/>
          <p:nvPr/>
        </p:nvSpPr>
        <p:spPr>
          <a:xfrm>
            <a:off x="10823538" y="5990283"/>
            <a:ext cx="13700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000" b="0" i="0" dirty="0">
                <a:solidFill>
                  <a:srgbClr val="FFFF00"/>
                </a:solidFill>
                <a:effectLst/>
                <a:latin typeface="Simsun" panose="02010600030101010101" pitchFamily="2" charset="-122"/>
                <a:ea typeface="Simsun" panose="02010600030101010101" pitchFamily="2" charset="-122"/>
              </a:rPr>
              <a:t>圖片來源</a:t>
            </a:r>
            <a:r>
              <a:rPr lang="en-US" altLang="zh-TW" sz="2000" b="0" i="0" dirty="0">
                <a:solidFill>
                  <a:srgbClr val="FFFF00"/>
                </a:solidFill>
                <a:effectLst/>
                <a:latin typeface="Simsun" panose="02010600030101010101" pitchFamily="2" charset="-122"/>
                <a:ea typeface="Simsun" panose="02010600030101010101" pitchFamily="2" charset="-122"/>
              </a:rPr>
              <a:t> </a:t>
            </a:r>
          </a:p>
          <a:p>
            <a:r>
              <a:rPr lang="en-US" altLang="zh-TW" sz="2000" b="0" i="0" dirty="0">
                <a:solidFill>
                  <a:srgbClr val="FFFF00"/>
                </a:solidFill>
                <a:effectLst/>
                <a:latin typeface="Simsun" panose="02010600030101010101" pitchFamily="2" charset="-122"/>
                <a:ea typeface="Simsun" panose="02010600030101010101" pitchFamily="2" charset="-122"/>
              </a:rPr>
              <a:t>BIG BLUE</a:t>
            </a:r>
            <a:endParaRPr lang="zh-TW" altLang="en-US" sz="2000" dirty="0">
              <a:solidFill>
                <a:srgbClr val="FFFF00"/>
              </a:solidFill>
            </a:endParaRPr>
          </a:p>
        </p:txBody>
      </p:sp>
      <p:pic>
        <p:nvPicPr>
          <p:cNvPr id="12" name="圖片 11">
            <a:extLst>
              <a:ext uri="{FF2B5EF4-FFF2-40B4-BE49-F238E27FC236}">
                <a16:creationId xmlns:a16="http://schemas.microsoft.com/office/drawing/2014/main" id="{11D3BC0F-C814-DDEF-6A5E-3EF32D80F9F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68608" y="834708"/>
            <a:ext cx="5065186" cy="2849166"/>
          </a:xfrm>
          <a:prstGeom prst="rect">
            <a:avLst/>
          </a:prstGeom>
        </p:spPr>
      </p:pic>
      <p:pic>
        <p:nvPicPr>
          <p:cNvPr id="14" name="圖片 13">
            <a:extLst>
              <a:ext uri="{FF2B5EF4-FFF2-40B4-BE49-F238E27FC236}">
                <a16:creationId xmlns:a16="http://schemas.microsoft.com/office/drawing/2014/main" id="{18C0F4B4-93F8-FA5F-12F2-060648A14CB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68608" y="3849002"/>
            <a:ext cx="5065186" cy="2849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84615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111EC4F1-9AA6-8238-5FED-9011ED2860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7220" y="400050"/>
            <a:ext cx="10738059" cy="6115050"/>
          </a:xfrm>
        </p:spPr>
        <p:txBody>
          <a:bodyPr/>
          <a:lstStyle/>
          <a:p>
            <a:r>
              <a:rPr lang="en-US" altLang="zh-TW" dirty="0"/>
              <a:t>1.</a:t>
            </a:r>
            <a:r>
              <a:rPr lang="zh-TW" altLang="en-US" dirty="0"/>
              <a:t>你看到了什麼？想到了什麼？</a:t>
            </a:r>
          </a:p>
          <a:p>
            <a:r>
              <a:rPr lang="zh-TW" altLang="en-US" dirty="0"/>
              <a:t> </a:t>
            </a:r>
            <a:r>
              <a:rPr lang="en-US" altLang="zh-TW" dirty="0"/>
              <a:t>2.</a:t>
            </a:r>
            <a:r>
              <a:rPr lang="zh-TW" altLang="en-US" dirty="0"/>
              <a:t>知道減塑和不知道減塑有什麼差別？</a:t>
            </a:r>
          </a:p>
          <a:p>
            <a:r>
              <a:rPr lang="zh-TW" altLang="en-US" dirty="0"/>
              <a:t> </a:t>
            </a:r>
            <a:r>
              <a:rPr lang="en-US" altLang="zh-TW" dirty="0"/>
              <a:t>3.</a:t>
            </a:r>
            <a:r>
              <a:rPr lang="zh-TW" altLang="en-US" dirty="0"/>
              <a:t>影片中同學們努力減塑背後的想法是什麼？最觸動你的想法是哪一個？</a:t>
            </a:r>
          </a:p>
          <a:p>
            <a:r>
              <a:rPr lang="zh-TW" altLang="en-US" dirty="0"/>
              <a:t> </a:t>
            </a:r>
            <a:r>
              <a:rPr lang="en-US" altLang="zh-TW" dirty="0"/>
              <a:t>4.</a:t>
            </a:r>
            <a:r>
              <a:rPr lang="zh-TW" altLang="en-US" dirty="0"/>
              <a:t>如果每個人都減塑，這樣的力量會帶來怎樣的改變？   </a:t>
            </a:r>
            <a:r>
              <a:rPr lang="en-US" altLang="zh-TW" dirty="0"/>
              <a:t>(</a:t>
            </a:r>
            <a:r>
              <a:rPr lang="zh-TW" altLang="en-US" dirty="0"/>
              <a:t>個人、社會、環境、海洋生物</a:t>
            </a:r>
            <a:r>
              <a:rPr lang="en-US" altLang="zh-TW" dirty="0"/>
              <a:t>……) 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667548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111EC4F1-9AA6-8238-5FED-9011ED2860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7220" y="1062990"/>
            <a:ext cx="10738059" cy="5452110"/>
          </a:xfrm>
        </p:spPr>
        <p:txBody>
          <a:bodyPr/>
          <a:lstStyle/>
          <a:p>
            <a:pPr marL="0" indent="0">
              <a:buNone/>
            </a:pPr>
            <a:r>
              <a:rPr lang="en-US" altLang="zh-TW" dirty="0"/>
              <a:t>5.</a:t>
            </a:r>
            <a:r>
              <a:rPr lang="zh-TW" altLang="en-US" dirty="0"/>
              <a:t>如果你很認真的減塑，你覺得海洋生物會對你說什麼？</a:t>
            </a:r>
            <a:endParaRPr lang="en-US" altLang="zh-TW" dirty="0"/>
          </a:p>
          <a:p>
            <a:pPr marL="0" indent="0">
              <a:buNone/>
            </a:pPr>
            <a:endParaRPr lang="zh-TW" altLang="en-US" dirty="0"/>
          </a:p>
          <a:p>
            <a:pPr marL="0" indent="0">
              <a:buNone/>
            </a:pPr>
            <a:r>
              <a:rPr lang="en-US" altLang="zh-TW" dirty="0"/>
              <a:t>6.</a:t>
            </a:r>
            <a:r>
              <a:rPr lang="zh-TW" altLang="en-US" dirty="0"/>
              <a:t>現在減塑對你來說是什麼？</a:t>
            </a:r>
            <a:endParaRPr lang="en-US" altLang="zh-TW" dirty="0"/>
          </a:p>
          <a:p>
            <a:pPr marL="0" indent="0">
              <a:buNone/>
            </a:pPr>
            <a:endParaRPr lang="zh-TW" altLang="en-US" dirty="0"/>
          </a:p>
          <a:p>
            <a:pPr marL="0" indent="0">
              <a:buNone/>
            </a:pPr>
            <a:r>
              <a:rPr lang="en-US" altLang="zh-TW" dirty="0"/>
              <a:t>7.</a:t>
            </a:r>
            <a:r>
              <a:rPr lang="zh-TW" altLang="en-US" dirty="0"/>
              <a:t>接下來你會想怎麼做？</a:t>
            </a:r>
            <a:endParaRPr lang="en-US" altLang="zh-TW" dirty="0"/>
          </a:p>
          <a:p>
            <a:pPr marL="0" indent="0">
              <a:buNone/>
            </a:pPr>
            <a:r>
              <a:rPr lang="zh-TW" altLang="en-US" dirty="0"/>
              <a:t>   請把上述</a:t>
            </a:r>
            <a:r>
              <a:rPr lang="en-US" altLang="zh-TW" dirty="0"/>
              <a:t>5-7</a:t>
            </a:r>
            <a:r>
              <a:rPr lang="zh-TW" altLang="en-US" dirty="0"/>
              <a:t>題寫在塑說心聲小卡上。</a:t>
            </a:r>
          </a:p>
        </p:txBody>
      </p:sp>
    </p:spTree>
    <p:extLst>
      <p:ext uri="{BB962C8B-B14F-4D97-AF65-F5344CB8AC3E}">
        <p14:creationId xmlns:p14="http://schemas.microsoft.com/office/powerpoint/2010/main" val="1556284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5"/>
          <p:cNvSpPr>
            <a:spLocks noGrp="1"/>
          </p:cNvSpPr>
          <p:nvPr>
            <p:ph type="title"/>
          </p:nvPr>
        </p:nvSpPr>
        <p:spPr>
          <a:xfrm>
            <a:off x="240030" y="320674"/>
            <a:ext cx="11784330" cy="1325563"/>
          </a:xfrm>
        </p:spPr>
        <p:txBody>
          <a:bodyPr/>
          <a:lstStyle/>
          <a:p>
            <a:r>
              <a:rPr lang="zh-TW" altLang="en-US" dirty="0"/>
              <a:t>現況 </a:t>
            </a:r>
            <a:r>
              <a:rPr lang="en-US" altLang="zh-TW" dirty="0"/>
              <a:t>1</a:t>
            </a:r>
            <a:r>
              <a:rPr lang="zh-TW" altLang="en-US" dirty="0"/>
              <a:t> </a:t>
            </a:r>
            <a:r>
              <a:rPr lang="en-US" altLang="zh-TW" dirty="0"/>
              <a:t>---</a:t>
            </a:r>
            <a:r>
              <a:rPr lang="zh-TW" altLang="en-US" dirty="0"/>
              <a:t> 覺得麻煩  </a:t>
            </a:r>
            <a:r>
              <a:rPr lang="en-US" altLang="zh-TW" sz="4000" dirty="0"/>
              <a:t>It's troublesome</a:t>
            </a:r>
            <a:endParaRPr lang="zh-TW" altLang="en-US" sz="4000" dirty="0"/>
          </a:p>
        </p:txBody>
      </p:sp>
      <p:sp>
        <p:nvSpPr>
          <p:cNvPr id="2" name="內容版面配置區 1">
            <a:extLst>
              <a:ext uri="{FF2B5EF4-FFF2-40B4-BE49-F238E27FC236}">
                <a16:creationId xmlns:a16="http://schemas.microsoft.com/office/drawing/2014/main" id="{F57921C0-FE41-2053-DA90-B09905C818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309" y="1825625"/>
            <a:ext cx="10516970" cy="2689225"/>
          </a:xfrm>
        </p:spPr>
        <p:txBody>
          <a:bodyPr/>
          <a:lstStyle/>
          <a:p>
            <a:r>
              <a:rPr lang="zh-TW" altLang="en-US" sz="4800" dirty="0"/>
              <a:t>為了減塑，出門要帶很多環保用品，覺得很麻煩。</a:t>
            </a:r>
          </a:p>
        </p:txBody>
      </p:sp>
    </p:spTree>
    <p:extLst>
      <p:ext uri="{BB962C8B-B14F-4D97-AF65-F5344CB8AC3E}">
        <p14:creationId xmlns:p14="http://schemas.microsoft.com/office/powerpoint/2010/main" val="382536930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BB55560-ADB9-5FF7-ACFE-C6BFAA79EA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7413" y="320674"/>
            <a:ext cx="1981091" cy="1325563"/>
          </a:xfrm>
        </p:spPr>
        <p:txBody>
          <a:bodyPr/>
          <a:lstStyle/>
          <a:p>
            <a:r>
              <a:rPr lang="zh-TW" altLang="en-US" dirty="0"/>
              <a:t>總結</a:t>
            </a:r>
            <a:r>
              <a:rPr lang="en-US" altLang="zh-TW" dirty="0"/>
              <a:t>: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A9008104-4952-D5CC-6E08-C8EFCAC3ED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0060" y="1188720"/>
            <a:ext cx="10875219" cy="4988243"/>
          </a:xfrm>
        </p:spPr>
        <p:txBody>
          <a:bodyPr/>
          <a:lstStyle/>
          <a:p>
            <a:r>
              <a:rPr lang="zh-TW" altLang="en-US" dirty="0"/>
              <a:t>透過學習，我們知道了減塑的重要，看到一群人在努力，我們一點都不孤單，讓我們手牽手，心連心，一步一腳印，一印一真心，即使是螢火微光，也要捧出來溫暖這個世界，用一盞心燈點燃另一盞心燈，點點燈光交互輝映，就會連成一片燈海，點亮整個世界。</a:t>
            </a:r>
          </a:p>
        </p:txBody>
      </p:sp>
    </p:spTree>
    <p:extLst>
      <p:ext uri="{BB962C8B-B14F-4D97-AF65-F5344CB8AC3E}">
        <p14:creationId xmlns:p14="http://schemas.microsoft.com/office/powerpoint/2010/main" val="35970584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內容版面配置區 7">
            <a:extLst>
              <a:ext uri="{FF2B5EF4-FFF2-40B4-BE49-F238E27FC236}">
                <a16:creationId xmlns:a16="http://schemas.microsoft.com/office/drawing/2014/main" id="{923341CD-B37F-A514-79BE-22CEFA44A9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4950" y="651510"/>
            <a:ext cx="11763690" cy="5440680"/>
          </a:xfrm>
        </p:spPr>
        <p:txBody>
          <a:bodyPr/>
          <a:lstStyle/>
          <a:p>
            <a:pPr marL="0" indent="0">
              <a:buNone/>
            </a:pPr>
            <a:r>
              <a:rPr lang="en-US" altLang="zh-TW" sz="4800" dirty="0"/>
              <a:t>1.</a:t>
            </a:r>
            <a:r>
              <a:rPr lang="zh-TW" altLang="en-US" sz="4800" dirty="0"/>
              <a:t>有相同困擾的請舉手。</a:t>
            </a:r>
            <a:endParaRPr lang="en-US" altLang="zh-TW" sz="4800" dirty="0"/>
          </a:p>
          <a:p>
            <a:pPr marL="0" indent="0">
              <a:buNone/>
            </a:pPr>
            <a:endParaRPr lang="zh-TW" altLang="en-US" sz="4800" dirty="0"/>
          </a:p>
          <a:p>
            <a:pPr marL="0" indent="0">
              <a:buNone/>
            </a:pPr>
            <a:r>
              <a:rPr lang="en-US" altLang="zh-TW" sz="4800" dirty="0"/>
              <a:t>2.</a:t>
            </a:r>
            <a:r>
              <a:rPr lang="zh-TW" altLang="en-US" sz="4800" dirty="0"/>
              <a:t>出門不帶環保用品，真的比較方便嗎？</a:t>
            </a:r>
            <a:endParaRPr lang="en-US" altLang="zh-TW" sz="4800" dirty="0"/>
          </a:p>
          <a:p>
            <a:pPr marL="0" indent="0">
              <a:buNone/>
            </a:pPr>
            <a:endParaRPr lang="zh-TW" altLang="en-US" sz="4800" dirty="0"/>
          </a:p>
          <a:p>
            <a:pPr marL="0" indent="0">
              <a:buNone/>
            </a:pPr>
            <a:r>
              <a:rPr lang="en-US" altLang="zh-TW" sz="4800" dirty="0"/>
              <a:t>3.</a:t>
            </a:r>
            <a:r>
              <a:rPr lang="zh-TW" altLang="en-US" sz="4800" dirty="0"/>
              <a:t>自己的方便，會造成其他的不方便嗎？</a:t>
            </a:r>
            <a:endParaRPr lang="en-US" altLang="zh-TW" sz="4800" dirty="0"/>
          </a:p>
          <a:p>
            <a:pPr marL="0" indent="0">
              <a:buNone/>
            </a:pPr>
            <a:endParaRPr lang="zh-TW" altLang="en-US" sz="4800" dirty="0"/>
          </a:p>
          <a:p>
            <a:endParaRPr lang="zh-TW" altLang="en-US" sz="4800" dirty="0"/>
          </a:p>
        </p:txBody>
      </p:sp>
    </p:spTree>
    <p:extLst>
      <p:ext uri="{BB962C8B-B14F-4D97-AF65-F5344CB8AC3E}">
        <p14:creationId xmlns:p14="http://schemas.microsoft.com/office/powerpoint/2010/main" val="2079195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>
            <a:extLst>
              <a:ext uri="{FF2B5EF4-FFF2-40B4-BE49-F238E27FC236}">
                <a16:creationId xmlns:a16="http://schemas.microsoft.com/office/drawing/2014/main" id="{D85C1B98-EB75-89F7-3FE5-B3ABD0450B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0639" y="320675"/>
            <a:ext cx="12123535" cy="822326"/>
          </a:xfrm>
        </p:spPr>
        <p:txBody>
          <a:bodyPr/>
          <a:lstStyle/>
          <a:p>
            <a:r>
              <a:rPr lang="zh-TW" altLang="en-US" sz="4400" dirty="0">
                <a:solidFill>
                  <a:schemeClr val="accent3">
                    <a:lumMod val="60000"/>
                    <a:lumOff val="40000"/>
                  </a:schemeClr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解密角落怪塑牢房</a:t>
            </a:r>
            <a:r>
              <a:rPr lang="zh-TW" altLang="en-US" sz="4400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  </a:t>
            </a:r>
            <a:br>
              <a:rPr lang="en-US" altLang="zh-TW" sz="4400" dirty="0">
                <a:solidFill>
                  <a:schemeClr val="accent3">
                    <a:lumMod val="60000"/>
                    <a:lumOff val="40000"/>
                  </a:schemeClr>
                </a:solidFill>
              </a:rPr>
            </a:br>
            <a:r>
              <a:rPr lang="en-US" altLang="zh-TW" sz="3600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Unraveling the Mysterious Plastic Cell in the Corner</a:t>
            </a:r>
            <a:endParaRPr lang="zh-TW" altLang="en-US" sz="3600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5" name="內容版面配置區 4">
            <a:extLst>
              <a:ext uri="{FF2B5EF4-FFF2-40B4-BE49-F238E27FC236}">
                <a16:creationId xmlns:a16="http://schemas.microsoft.com/office/drawing/2014/main" id="{98B4125D-B6CF-92C1-0EE1-4D69C264FB1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718327" y="1828801"/>
            <a:ext cx="8530253" cy="4798268"/>
          </a:xfrm>
        </p:spPr>
      </p:pic>
      <p:sp>
        <p:nvSpPr>
          <p:cNvPr id="6" name="文字方塊 5">
            <a:extLst>
              <a:ext uri="{FF2B5EF4-FFF2-40B4-BE49-F238E27FC236}">
                <a16:creationId xmlns:a16="http://schemas.microsoft.com/office/drawing/2014/main" id="{5EF7D6D0-AF50-F082-1846-CAA8140B6617}"/>
              </a:ext>
            </a:extLst>
          </p:cNvPr>
          <p:cNvSpPr txBox="1"/>
          <p:nvPr/>
        </p:nvSpPr>
        <p:spPr>
          <a:xfrm>
            <a:off x="10503499" y="5919183"/>
            <a:ext cx="13700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000" b="0" i="0" dirty="0">
                <a:solidFill>
                  <a:srgbClr val="FFFF00"/>
                </a:solidFill>
                <a:effectLst/>
                <a:latin typeface="Simsun" panose="02010600030101010101" pitchFamily="2" charset="-122"/>
                <a:ea typeface="Simsun" panose="02010600030101010101" pitchFamily="2" charset="-122"/>
              </a:rPr>
              <a:t>圖片來源</a:t>
            </a:r>
            <a:r>
              <a:rPr lang="en-US" altLang="zh-TW" sz="2000" b="0" i="0" dirty="0">
                <a:solidFill>
                  <a:srgbClr val="FFFF00"/>
                </a:solidFill>
                <a:effectLst/>
                <a:latin typeface="Simsun" panose="02010600030101010101" pitchFamily="2" charset="-122"/>
                <a:ea typeface="Simsun" panose="02010600030101010101" pitchFamily="2" charset="-122"/>
              </a:rPr>
              <a:t> </a:t>
            </a:r>
          </a:p>
          <a:p>
            <a:r>
              <a:rPr lang="en-US" altLang="zh-TW" sz="2000" b="0" i="0" dirty="0">
                <a:solidFill>
                  <a:srgbClr val="FFFF00"/>
                </a:solidFill>
                <a:effectLst/>
                <a:latin typeface="Simsun" panose="02010600030101010101" pitchFamily="2" charset="-122"/>
                <a:ea typeface="Simsun" panose="02010600030101010101" pitchFamily="2" charset="-122"/>
              </a:rPr>
              <a:t>BIG BLUE</a:t>
            </a:r>
            <a:endParaRPr lang="zh-TW" altLang="en-US" sz="20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54287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內容版面配置區 7">
            <a:extLst>
              <a:ext uri="{FF2B5EF4-FFF2-40B4-BE49-F238E27FC236}">
                <a16:creationId xmlns:a16="http://schemas.microsoft.com/office/drawing/2014/main" id="{923341CD-B37F-A514-79BE-22CEFA44A9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5740" y="182880"/>
            <a:ext cx="11772899" cy="6252210"/>
          </a:xfrm>
        </p:spPr>
        <p:txBody>
          <a:bodyPr/>
          <a:lstStyle/>
          <a:p>
            <a:pPr marL="0" indent="0">
              <a:buNone/>
            </a:pPr>
            <a:r>
              <a:rPr lang="en-US" altLang="zh-TW" sz="4800" dirty="0"/>
              <a:t>1.</a:t>
            </a:r>
            <a:r>
              <a:rPr lang="zh-TW" altLang="en-US" sz="4800" dirty="0"/>
              <a:t>你看到垃圾是怎麼處理的呢？</a:t>
            </a:r>
            <a:r>
              <a:rPr lang="en-US" altLang="zh-TW" sz="4800" dirty="0"/>
              <a:t>(</a:t>
            </a:r>
            <a:r>
              <a:rPr lang="zh-TW" altLang="en-US" sz="4800" dirty="0"/>
              <a:t>流程</a:t>
            </a:r>
            <a:r>
              <a:rPr lang="en-US" altLang="zh-TW" sz="4800" dirty="0"/>
              <a:t>)</a:t>
            </a:r>
          </a:p>
          <a:p>
            <a:pPr marL="0" indent="0">
              <a:buNone/>
            </a:pPr>
            <a:r>
              <a:rPr lang="en-US" altLang="zh-TW" sz="4800" dirty="0"/>
              <a:t>2.</a:t>
            </a:r>
            <a:r>
              <a:rPr lang="zh-TW" altLang="en-US" sz="4800" dirty="0"/>
              <a:t>你覺得垃圾處理</a:t>
            </a:r>
            <a:r>
              <a:rPr lang="en-US" altLang="zh-TW" sz="4000" dirty="0">
                <a:solidFill>
                  <a:srgbClr val="FFFF00"/>
                </a:solidFill>
              </a:rPr>
              <a:t>Waste disposal </a:t>
            </a:r>
            <a:r>
              <a:rPr lang="zh-TW" altLang="en-US" sz="4800" dirty="0"/>
              <a:t>是簡單？還是麻煩？為什麼？</a:t>
            </a:r>
            <a:endParaRPr lang="en-US" altLang="zh-TW" sz="4800" dirty="0"/>
          </a:p>
          <a:p>
            <a:pPr marL="0" indent="0">
              <a:buNone/>
            </a:pPr>
            <a:endParaRPr lang="zh-TW" altLang="en-US" sz="4800" dirty="0"/>
          </a:p>
          <a:p>
            <a:pPr marL="0" indent="0">
              <a:buNone/>
            </a:pPr>
            <a:r>
              <a:rPr lang="zh-TW" altLang="en-US" sz="4800" dirty="0"/>
              <a:t> </a:t>
            </a:r>
            <a:r>
              <a:rPr lang="en-US" altLang="zh-TW" sz="4800" dirty="0"/>
              <a:t>3.</a:t>
            </a:r>
            <a:r>
              <a:rPr lang="zh-TW" altLang="en-US" sz="4800" dirty="0"/>
              <a:t>你現在覺得處理大量的垃圾方便？還是出門帶環保用品</a:t>
            </a:r>
            <a:r>
              <a:rPr lang="en-US" altLang="zh-TW" sz="4000" dirty="0">
                <a:solidFill>
                  <a:srgbClr val="FFFF00"/>
                </a:solidFill>
              </a:rPr>
              <a:t>Eco-friendly products</a:t>
            </a:r>
            <a:r>
              <a:rPr lang="zh-TW" altLang="en-US" sz="4800" dirty="0"/>
              <a:t>方便呢？</a:t>
            </a:r>
          </a:p>
          <a:p>
            <a:pPr marL="0" indent="0">
              <a:buNone/>
            </a:pPr>
            <a:r>
              <a:rPr lang="zh-TW" altLang="en-US" sz="4800" dirty="0"/>
              <a:t> </a:t>
            </a:r>
            <a:r>
              <a:rPr lang="en-US" altLang="zh-TW" sz="4800" dirty="0"/>
              <a:t>4.</a:t>
            </a:r>
            <a:r>
              <a:rPr lang="zh-TW" altLang="en-US" sz="4800" dirty="0"/>
              <a:t>出門帶環保用品有哪些好處？</a:t>
            </a:r>
          </a:p>
          <a:p>
            <a:pPr marL="0" indent="0">
              <a:buNone/>
            </a:pPr>
            <a:endParaRPr lang="en-US" altLang="zh-TW" sz="4800" dirty="0"/>
          </a:p>
          <a:p>
            <a:endParaRPr lang="zh-TW" altLang="en-US" sz="4800" dirty="0"/>
          </a:p>
        </p:txBody>
      </p:sp>
    </p:spTree>
    <p:extLst>
      <p:ext uri="{BB962C8B-B14F-4D97-AF65-F5344CB8AC3E}">
        <p14:creationId xmlns:p14="http://schemas.microsoft.com/office/powerpoint/2010/main" val="2240500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內容版面配置區 7">
            <a:extLst>
              <a:ext uri="{FF2B5EF4-FFF2-40B4-BE49-F238E27FC236}">
                <a16:creationId xmlns:a16="http://schemas.microsoft.com/office/drawing/2014/main" id="{923341CD-B37F-A514-79BE-22CEFA44A9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5188" y="1379635"/>
            <a:ext cx="11323211" cy="5234942"/>
          </a:xfrm>
        </p:spPr>
        <p:txBody>
          <a:bodyPr/>
          <a:lstStyle/>
          <a:p>
            <a:pPr marL="0" indent="0">
              <a:buNone/>
            </a:pPr>
            <a:r>
              <a:rPr lang="zh-TW" altLang="en-US" sz="4800" dirty="0"/>
              <a:t>眼前看起來小小的方便，卻會造成末端大大的不方便，因為處理大量的垃圾很麻煩，所以我們要源頭減量</a:t>
            </a:r>
            <a:r>
              <a:rPr lang="en-US" altLang="zh-TW" sz="4000" dirty="0">
                <a:solidFill>
                  <a:srgbClr val="FFFF00"/>
                </a:solidFill>
              </a:rPr>
              <a:t>Source reduction </a:t>
            </a:r>
            <a:r>
              <a:rPr lang="zh-TW" altLang="en-US" sz="4800" dirty="0"/>
              <a:t>、養成有意識的計畫性消費</a:t>
            </a:r>
            <a:r>
              <a:rPr lang="en-US" altLang="zh-TW" sz="3600" dirty="0">
                <a:solidFill>
                  <a:srgbClr val="FFFF00"/>
                </a:solidFill>
              </a:rPr>
              <a:t>Planned consumption</a:t>
            </a:r>
            <a:r>
              <a:rPr lang="zh-TW" altLang="en-US" sz="4800" dirty="0"/>
              <a:t>並隨時攜帶環保用品的好習慣</a:t>
            </a:r>
            <a:r>
              <a:rPr lang="en-US" altLang="zh-TW" sz="4800" dirty="0">
                <a:solidFill>
                  <a:srgbClr val="FFFF00"/>
                </a:solidFill>
              </a:rPr>
              <a:t>g</a:t>
            </a:r>
            <a:r>
              <a:rPr lang="en-US" altLang="zh-TW" sz="4000" dirty="0">
                <a:solidFill>
                  <a:srgbClr val="FFFF00"/>
                </a:solidFill>
              </a:rPr>
              <a:t>ood habits</a:t>
            </a:r>
            <a:r>
              <a:rPr lang="zh-TW" altLang="en-US" sz="4800" dirty="0"/>
              <a:t>，才不會因為貪圖眼前的方便，而造成回收和環境的麻煩。</a:t>
            </a:r>
          </a:p>
        </p:txBody>
      </p:sp>
      <p:sp>
        <p:nvSpPr>
          <p:cNvPr id="2" name="文字方塊 1">
            <a:extLst>
              <a:ext uri="{FF2B5EF4-FFF2-40B4-BE49-F238E27FC236}">
                <a16:creationId xmlns:a16="http://schemas.microsoft.com/office/drawing/2014/main" id="{A71932A7-F37F-478E-6111-A2F210AF4015}"/>
              </a:ext>
            </a:extLst>
          </p:cNvPr>
          <p:cNvSpPr txBox="1"/>
          <p:nvPr/>
        </p:nvSpPr>
        <p:spPr>
          <a:xfrm>
            <a:off x="531494" y="517741"/>
            <a:ext cx="43491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4800" dirty="0">
                <a:solidFill>
                  <a:schemeClr val="bg1"/>
                </a:solidFill>
              </a:rPr>
              <a:t>小結：</a:t>
            </a:r>
          </a:p>
        </p:txBody>
      </p:sp>
    </p:spTree>
    <p:extLst>
      <p:ext uri="{BB962C8B-B14F-4D97-AF65-F5344CB8AC3E}">
        <p14:creationId xmlns:p14="http://schemas.microsoft.com/office/powerpoint/2010/main" val="20835546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5"/>
          <p:cNvSpPr>
            <a:spLocks noGrp="1"/>
          </p:cNvSpPr>
          <p:nvPr>
            <p:ph type="title"/>
          </p:nvPr>
        </p:nvSpPr>
        <p:spPr>
          <a:xfrm>
            <a:off x="240030" y="320674"/>
            <a:ext cx="11784330" cy="1325563"/>
          </a:xfrm>
        </p:spPr>
        <p:txBody>
          <a:bodyPr/>
          <a:lstStyle/>
          <a:p>
            <a:r>
              <a:rPr lang="zh-TW" altLang="en-US" dirty="0"/>
              <a:t>現況 </a:t>
            </a:r>
            <a:r>
              <a:rPr lang="en-US" altLang="zh-TW" dirty="0"/>
              <a:t>2</a:t>
            </a:r>
            <a:r>
              <a:rPr lang="zh-TW" altLang="en-US" dirty="0"/>
              <a:t> </a:t>
            </a:r>
            <a:r>
              <a:rPr lang="en-US" altLang="zh-TW" dirty="0"/>
              <a:t>---</a:t>
            </a:r>
            <a:r>
              <a:rPr lang="zh-TW" altLang="en-US" dirty="0"/>
              <a:t>用完即丟  </a:t>
            </a:r>
            <a:r>
              <a:rPr lang="en-US" altLang="zh-TW" sz="4000" dirty="0"/>
              <a:t>Dispose of after use.</a:t>
            </a:r>
            <a:endParaRPr lang="zh-TW" altLang="en-US" sz="4000" dirty="0"/>
          </a:p>
        </p:txBody>
      </p:sp>
      <p:sp>
        <p:nvSpPr>
          <p:cNvPr id="2" name="內容版面配置區 1">
            <a:extLst>
              <a:ext uri="{FF2B5EF4-FFF2-40B4-BE49-F238E27FC236}">
                <a16:creationId xmlns:a16="http://schemas.microsoft.com/office/drawing/2014/main" id="{F57921C0-FE41-2053-DA90-B09905C818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709" y="2088515"/>
            <a:ext cx="10516970" cy="1877695"/>
          </a:xfrm>
        </p:spPr>
        <p:txBody>
          <a:bodyPr/>
          <a:lstStyle/>
          <a:p>
            <a:r>
              <a:rPr lang="zh-TW" altLang="en-US" sz="4800" dirty="0"/>
              <a:t>塑膠袋輕巧、便宜又好用，所以生活中不能沒有它，而且用完就丟沒關係。</a:t>
            </a:r>
          </a:p>
        </p:txBody>
      </p:sp>
    </p:spTree>
    <p:extLst>
      <p:ext uri="{BB962C8B-B14F-4D97-AF65-F5344CB8AC3E}">
        <p14:creationId xmlns:p14="http://schemas.microsoft.com/office/powerpoint/2010/main" val="8246726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內容版面配置區 7">
            <a:extLst>
              <a:ext uri="{FF2B5EF4-FFF2-40B4-BE49-F238E27FC236}">
                <a16:creationId xmlns:a16="http://schemas.microsoft.com/office/drawing/2014/main" id="{923341CD-B37F-A514-79BE-22CEFA44A9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190" y="251460"/>
            <a:ext cx="11292840" cy="5657850"/>
          </a:xfrm>
        </p:spPr>
        <p:txBody>
          <a:bodyPr/>
          <a:lstStyle/>
          <a:p>
            <a:pPr marL="0" indent="0">
              <a:buNone/>
            </a:pPr>
            <a:r>
              <a:rPr lang="en-US" altLang="zh-TW" sz="4800" dirty="0"/>
              <a:t>1.</a:t>
            </a:r>
            <a:r>
              <a:rPr lang="zh-TW" altLang="en-US" sz="4800" dirty="0"/>
              <a:t>有相同想法的請舉手。</a:t>
            </a:r>
            <a:endParaRPr lang="en-US" altLang="zh-TW" sz="4800" dirty="0"/>
          </a:p>
          <a:p>
            <a:pPr marL="0" indent="0">
              <a:buNone/>
            </a:pPr>
            <a:endParaRPr lang="zh-TW" altLang="en-US" sz="4800" dirty="0"/>
          </a:p>
          <a:p>
            <a:pPr marL="0" indent="0">
              <a:buNone/>
            </a:pPr>
            <a:r>
              <a:rPr lang="en-US" altLang="zh-TW" sz="4800" dirty="0"/>
              <a:t>2.</a:t>
            </a:r>
            <a:r>
              <a:rPr lang="zh-TW" altLang="en-US" sz="4800" dirty="0"/>
              <a:t>塑膠袋便宜又好用，那一個塑膠袋你會使用幾次才丟掉？</a:t>
            </a:r>
            <a:endParaRPr lang="en-US" altLang="zh-TW" sz="4800" dirty="0"/>
          </a:p>
          <a:p>
            <a:pPr marL="0" indent="0">
              <a:buNone/>
            </a:pPr>
            <a:endParaRPr lang="zh-TW" altLang="en-US" sz="4800" dirty="0"/>
          </a:p>
          <a:p>
            <a:pPr marL="0" indent="0">
              <a:buNone/>
            </a:pPr>
            <a:r>
              <a:rPr lang="en-US" altLang="zh-TW" sz="4800" dirty="0"/>
              <a:t>3.</a:t>
            </a:r>
            <a:r>
              <a:rPr lang="zh-TW" altLang="en-US" sz="4800" dirty="0"/>
              <a:t>你對用完即丟、毫不節制的使用方式有何看法？</a:t>
            </a:r>
          </a:p>
        </p:txBody>
      </p:sp>
    </p:spTree>
    <p:extLst>
      <p:ext uri="{BB962C8B-B14F-4D97-AF65-F5344CB8AC3E}">
        <p14:creationId xmlns:p14="http://schemas.microsoft.com/office/powerpoint/2010/main" val="4237045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內容版面配置區 7">
            <a:extLst>
              <a:ext uri="{FF2B5EF4-FFF2-40B4-BE49-F238E27FC236}">
                <a16:creationId xmlns:a16="http://schemas.microsoft.com/office/drawing/2014/main" id="{923341CD-B37F-A514-79BE-22CEFA44A9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0060" y="1280159"/>
            <a:ext cx="11452860" cy="5254409"/>
          </a:xfrm>
        </p:spPr>
        <p:txBody>
          <a:bodyPr/>
          <a:lstStyle/>
          <a:p>
            <a:pPr marL="0" indent="0">
              <a:buNone/>
            </a:pPr>
            <a:r>
              <a:rPr lang="en-US" altLang="zh-TW" sz="3600" dirty="0"/>
              <a:t>1.</a:t>
            </a:r>
            <a:r>
              <a:rPr lang="zh-TW" altLang="en-US" sz="3600" dirty="0"/>
              <a:t>瑞典工程師</a:t>
            </a:r>
            <a:r>
              <a:rPr lang="zh-TW" altLang="en-US" sz="3600" u="sng" dirty="0"/>
              <a:t>圖林</a:t>
            </a:r>
            <a:r>
              <a:rPr lang="zh-TW" altLang="en-US" sz="3600" dirty="0"/>
              <a:t>為什麼會發明塑膠袋？</a:t>
            </a:r>
          </a:p>
          <a:p>
            <a:pPr marL="0" indent="0">
              <a:buNone/>
            </a:pPr>
            <a:r>
              <a:rPr lang="en-US" altLang="zh-TW" sz="3600" dirty="0"/>
              <a:t>2.</a:t>
            </a:r>
            <a:r>
              <a:rPr lang="zh-TW" altLang="en-US" sz="3600" dirty="0"/>
              <a:t>既然發明塑膠的初衷是為了拯救地球，為什麼現在塑膠卻嚴重地汙染環境？</a:t>
            </a:r>
          </a:p>
          <a:p>
            <a:pPr marL="0" indent="0">
              <a:buNone/>
            </a:pPr>
            <a:r>
              <a:rPr lang="en-US" altLang="zh-TW" sz="3600" dirty="0"/>
              <a:t>3.</a:t>
            </a:r>
            <a:r>
              <a:rPr lang="zh-TW" altLang="en-US" sz="3600" dirty="0"/>
              <a:t>看完影片後，再面對到使用塑膠袋，你會怎麼想？怎麼做？</a:t>
            </a:r>
          </a:p>
          <a:p>
            <a:pPr marL="0" indent="0">
              <a:buNone/>
            </a:pPr>
            <a:r>
              <a:rPr lang="en-US" altLang="zh-TW" sz="3600" dirty="0"/>
              <a:t>4.</a:t>
            </a:r>
            <a:r>
              <a:rPr lang="zh-TW" altLang="en-US" sz="3600" dirty="0"/>
              <a:t>塑膠袋只是一例，生活中的所有物品都是為了便利我們的生活而發明製造出來，所以日後我們要用什麼樣的心態使用物品？</a:t>
            </a:r>
          </a:p>
          <a:p>
            <a:pPr marL="0" indent="0">
              <a:buNone/>
            </a:pPr>
            <a:endParaRPr lang="zh-TW" altLang="en-US" sz="4800" dirty="0"/>
          </a:p>
        </p:txBody>
      </p:sp>
      <p:sp>
        <p:nvSpPr>
          <p:cNvPr id="2" name="文字方塊 1">
            <a:extLst>
              <a:ext uri="{FF2B5EF4-FFF2-40B4-BE49-F238E27FC236}">
                <a16:creationId xmlns:a16="http://schemas.microsoft.com/office/drawing/2014/main" id="{A71932A7-F37F-478E-6111-A2F210AF4015}"/>
              </a:ext>
            </a:extLst>
          </p:cNvPr>
          <p:cNvSpPr txBox="1"/>
          <p:nvPr/>
        </p:nvSpPr>
        <p:spPr>
          <a:xfrm>
            <a:off x="794384" y="323431"/>
            <a:ext cx="106584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4800" b="1" dirty="0">
                <a:solidFill>
                  <a:srgbClr val="FFC000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塑膠袋的發明竟然是為了拯救地球？</a:t>
            </a:r>
            <a:endParaRPr lang="zh-TW" altLang="en-US" sz="48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6439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theme/theme1.xml><?xml version="1.0" encoding="utf-8"?>
<a:theme xmlns:a="http://schemas.openxmlformats.org/drawingml/2006/main" name="bb template2">
  <a:themeElements>
    <a:clrScheme name="跑馬燈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418AB3"/>
      </a:accent1>
      <a:accent2>
        <a:srgbClr val="A6B727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bb template2" id="{83B0BEE6-5D86-9544-8258-5776DF64356A}" vid="{4E90B91A-AD92-6946-8A40-3ACBF6B30141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Props1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B6F2769-7194-4217-93D3-3AF3A4742282}">
  <ds:schemaRefs>
    <ds:schemaRef ds:uri="http://schemas.microsoft.com/office/2006/documentManagement/types"/>
    <ds:schemaRef ds:uri="http://purl.org/dc/elements/1.1/"/>
    <ds:schemaRef ds:uri="http://schemas.openxmlformats.org/package/2006/metadata/core-properties"/>
    <ds:schemaRef ds:uri="http://purl.org/dc/terms/"/>
    <ds:schemaRef ds:uri="http://schemas.microsoft.com/office/infopath/2007/PartnerControls"/>
    <ds:schemaRef ds:uri="http://www.w3.org/XML/1998/namespace"/>
    <ds:schemaRef ds:uri="http://schemas.microsoft.com/sharepoint/v3/fields"/>
    <ds:schemaRef ds:uri="http://schemas.microsoft.com/office/2006/metadata/propertie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5136</TotalTime>
  <Words>1061</Words>
  <Application>Microsoft Office PowerPoint</Application>
  <PresentationFormat>自訂</PresentationFormat>
  <Paragraphs>76</Paragraphs>
  <Slides>20</Slides>
  <Notes>4</Notes>
  <HiddenSlides>0</HiddenSlides>
  <MMClips>0</MMClips>
  <ScaleCrop>false</ScaleCrop>
  <HeadingPairs>
    <vt:vector size="6" baseType="variant">
      <vt:variant>
        <vt:lpstr>使用字型</vt:lpstr>
      </vt:variant>
      <vt:variant>
        <vt:i4>3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20</vt:i4>
      </vt:variant>
    </vt:vector>
  </HeadingPairs>
  <TitlesOfParts>
    <vt:vector size="24" baseType="lpstr">
      <vt:lpstr>Simsun</vt:lpstr>
      <vt:lpstr>Arial</vt:lpstr>
      <vt:lpstr>Calibri</vt:lpstr>
      <vt:lpstr>bb template2</vt:lpstr>
      <vt:lpstr>塑說心聲  2 The voice of plastic--- 2</vt:lpstr>
      <vt:lpstr>現況 1 --- 覺得麻煩  It's troublesome</vt:lpstr>
      <vt:lpstr>PowerPoint 簡報</vt:lpstr>
      <vt:lpstr>解密角落怪塑牢房   Unraveling the Mysterious Plastic Cell in the Corner</vt:lpstr>
      <vt:lpstr>PowerPoint 簡報</vt:lpstr>
      <vt:lpstr>PowerPoint 簡報</vt:lpstr>
      <vt:lpstr>現況 2 ---用完即丟  Dispose of after use.</vt:lpstr>
      <vt:lpstr>PowerPoint 簡報</vt:lpstr>
      <vt:lpstr>PowerPoint 簡報</vt:lpstr>
      <vt:lpstr>PowerPoint 簡報</vt:lpstr>
      <vt:lpstr>現況 3 --- 不差我一個</vt:lpstr>
      <vt:lpstr>PowerPoint 簡報</vt:lpstr>
      <vt:lpstr>PowerPoint 簡報</vt:lpstr>
      <vt:lpstr>PowerPoint 簡報</vt:lpstr>
      <vt:lpstr>PowerPoint 簡報</vt:lpstr>
      <vt:lpstr>小結：</vt:lpstr>
      <vt:lpstr>減塑大哉問</vt:lpstr>
      <vt:lpstr>PowerPoint 簡報</vt:lpstr>
      <vt:lpstr>PowerPoint 簡報</vt:lpstr>
      <vt:lpstr>總結:</vt:lpstr>
    </vt:vector>
  </TitlesOfParts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Angel</dc:creator>
  <cp:lastModifiedBy>manu1 manu1</cp:lastModifiedBy>
  <cp:revision>185</cp:revision>
  <dcterms:created xsi:type="dcterms:W3CDTF">2018-09-20T03:57:11Z</dcterms:created>
  <dcterms:modified xsi:type="dcterms:W3CDTF">2025-11-04T23:57:48Z</dcterms:modified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